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1" r:id="rId5"/>
    <p:sldId id="262" r:id="rId6"/>
    <p:sldId id="264" r:id="rId7"/>
    <p:sldId id="265" r:id="rId8"/>
    <p:sldId id="266" r:id="rId9"/>
    <p:sldId id="267" r:id="rId10"/>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5D5C"/>
    <a:srgbClr val="FB5A3F"/>
    <a:srgbClr val="47B160"/>
    <a:srgbClr val="F1A523"/>
    <a:srgbClr val="00B0F0"/>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25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25967" y="443159"/>
            <a:ext cx="3674533" cy="595701"/>
          </a:xfrm>
          <a:prstGeom prst="rect">
            <a:avLst/>
          </a:prstGeom>
        </p:spPr>
        <p:txBody>
          <a:bodyPr tIns="126000" anchor="t" anchorCtr="0">
            <a:normAutofit/>
          </a:bodyPr>
          <a:lstStyle>
            <a:lvl1pPr>
              <a:lnSpc>
                <a:spcPct val="75000"/>
              </a:lnSpc>
              <a:defRPr sz="2800" b="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Title</a:t>
            </a:r>
          </a:p>
        </p:txBody>
      </p:sp>
      <p:grpSp>
        <p:nvGrpSpPr>
          <p:cNvPr id="9" name="Group 8"/>
          <p:cNvGrpSpPr/>
          <p:nvPr userDrawn="1"/>
        </p:nvGrpSpPr>
        <p:grpSpPr>
          <a:xfrm>
            <a:off x="417695" y="931453"/>
            <a:ext cx="2103120" cy="47196"/>
            <a:chOff x="1179695" y="1756204"/>
            <a:chExt cx="6079533" cy="47196"/>
          </a:xfrm>
        </p:grpSpPr>
        <p:sp>
          <p:nvSpPr>
            <p:cNvPr id="10" name="Rectangle 9"/>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p:cNvGrpSpPr/>
          <p:nvPr userDrawn="1"/>
        </p:nvGrpSpPr>
        <p:grpSpPr>
          <a:xfrm>
            <a:off x="0" y="-4864"/>
            <a:ext cx="6858000" cy="189690"/>
            <a:chOff x="0" y="-4864"/>
            <a:chExt cx="6858000" cy="189690"/>
          </a:xfrm>
        </p:grpSpPr>
        <p:sp>
          <p:nvSpPr>
            <p:cNvPr id="15" name="Rectangle 14"/>
            <p:cNvSpPr/>
            <p:nvPr/>
          </p:nvSpPr>
          <p:spPr>
            <a:xfrm>
              <a:off x="0" y="0"/>
              <a:ext cx="5669280" cy="9144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Single Corner Snipped 15" descr="colored rectangle"/>
            <p:cNvSpPr/>
            <p:nvPr/>
          </p:nvSpPr>
          <p:spPr>
            <a:xfrm flipH="1" flipV="1">
              <a:off x="5666740" y="-4864"/>
              <a:ext cx="1191260" cy="189690"/>
            </a:xfrm>
            <a:prstGeom prst="snip1Rect">
              <a:avLst>
                <a:gd name="adj" fmla="val 50000"/>
              </a:avLst>
            </a:prstGeom>
            <a:solidFill>
              <a:srgbClr val="FFAD1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pPr>
              <a:r>
                <a:rPr lang="en-US" b="1">
                  <a:solidFill>
                    <a:srgbClr val="FFFFFF"/>
                  </a:solidFill>
                  <a:latin typeface="Century Gothic" panose="020B0502020202020204" pitchFamily="34" charset="0"/>
                  <a:ea typeface="Microsoft Sans Serif" panose="020B0604020202020204" pitchFamily="34" charset="0"/>
                  <a:cs typeface="Times New Roman" panose="02020603050405020304" pitchFamily="18" charset="0"/>
                </a:rPr>
                <a:t> </a:t>
              </a:r>
              <a:endParaRPr lang="en-US" b="1">
                <a:solidFill>
                  <a:srgbClr val="3A3363"/>
                </a:solidFill>
                <a:latin typeface="Century Gothic" panose="020B0502020202020204" pitchFamily="34" charset="0"/>
                <a:ea typeface="Microsoft Sans Serif" panose="020B0604020202020204" pitchFamily="34" charset="0"/>
                <a:cs typeface="Times New Roman" panose="02020603050405020304" pitchFamily="18" charset="0"/>
              </a:endParaRPr>
            </a:p>
          </p:txBody>
        </p:sp>
      </p:grpSp>
      <p:sp>
        <p:nvSpPr>
          <p:cNvPr id="24" name="Rectangle 23"/>
          <p:cNvSpPr/>
          <p:nvPr userDrawn="1"/>
        </p:nvSpPr>
        <p:spPr>
          <a:xfrm>
            <a:off x="-2540" y="9692640"/>
            <a:ext cx="6858000" cy="21336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699964" y="9672250"/>
            <a:ext cx="1566454" cy="261610"/>
          </a:xfrm>
          <a:prstGeom prst="rect">
            <a:avLst/>
          </a:prstGeom>
        </p:spPr>
        <p:txBody>
          <a:bodyPr wrap="none">
            <a:spAutoFit/>
          </a:bodyPr>
          <a:lstStyle/>
          <a:p>
            <a:r>
              <a:rPr lang="en-US" sz="1100" dirty="0">
                <a:solidFill>
                  <a:schemeClr val="bg1"/>
                </a:solidFill>
              </a:rPr>
              <a:t>https://www.scgjsksd.in</a:t>
            </a:r>
          </a:p>
        </p:txBody>
      </p:sp>
    </p:spTree>
    <p:extLst>
      <p:ext uri="{BB962C8B-B14F-4D97-AF65-F5344CB8AC3E}">
        <p14:creationId xmlns:p14="http://schemas.microsoft.com/office/powerpoint/2010/main" val="1964402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01BCB8-3E7A-42BA-8B10-F58F7C0F546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514890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1BCB8-3E7A-42BA-8B10-F58F7C0F546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3607585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1BCB8-3E7A-42BA-8B10-F58F7C0F546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667490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Rectangle 14"/>
          <p:cNvSpPr/>
          <p:nvPr/>
        </p:nvSpPr>
        <p:spPr>
          <a:xfrm>
            <a:off x="0" y="0"/>
            <a:ext cx="6858000" cy="9144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540" y="9692640"/>
            <a:ext cx="6858000" cy="21336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699964" y="9672250"/>
            <a:ext cx="1566454" cy="261610"/>
          </a:xfrm>
          <a:prstGeom prst="rect">
            <a:avLst/>
          </a:prstGeom>
        </p:spPr>
        <p:txBody>
          <a:bodyPr wrap="none">
            <a:spAutoFit/>
          </a:bodyPr>
          <a:lstStyle/>
          <a:p>
            <a:r>
              <a:rPr lang="en-US" sz="1100" dirty="0">
                <a:solidFill>
                  <a:schemeClr val="bg1"/>
                </a:solidFill>
              </a:rPr>
              <a:t>https://www.scgjsksd.in</a:t>
            </a:r>
          </a:p>
        </p:txBody>
      </p:sp>
    </p:spTree>
    <p:extLst>
      <p:ext uri="{BB962C8B-B14F-4D97-AF65-F5344CB8AC3E}">
        <p14:creationId xmlns:p14="http://schemas.microsoft.com/office/powerpoint/2010/main" val="397923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4864"/>
            <a:ext cx="6858000" cy="189690"/>
            <a:chOff x="0" y="-4864"/>
            <a:chExt cx="6858000" cy="189690"/>
          </a:xfrm>
        </p:grpSpPr>
        <p:sp>
          <p:nvSpPr>
            <p:cNvPr id="8" name="Rectangle 7"/>
            <p:cNvSpPr/>
            <p:nvPr/>
          </p:nvSpPr>
          <p:spPr>
            <a:xfrm>
              <a:off x="0" y="0"/>
              <a:ext cx="5669280" cy="9144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Single Corner Snipped 15" descr="colored rectangle"/>
            <p:cNvSpPr/>
            <p:nvPr/>
          </p:nvSpPr>
          <p:spPr>
            <a:xfrm flipH="1" flipV="1">
              <a:off x="5666740" y="-4864"/>
              <a:ext cx="1191260" cy="189690"/>
            </a:xfrm>
            <a:prstGeom prst="snip1Rect">
              <a:avLst>
                <a:gd name="adj" fmla="val 50000"/>
              </a:avLst>
            </a:prstGeom>
            <a:solidFill>
              <a:srgbClr val="FFAD1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pPr>
              <a:r>
                <a:rPr lang="en-US" b="1">
                  <a:solidFill>
                    <a:srgbClr val="FFFFFF"/>
                  </a:solidFill>
                  <a:latin typeface="Century Gothic" panose="020B0502020202020204" pitchFamily="34" charset="0"/>
                  <a:ea typeface="Microsoft Sans Serif" panose="020B0604020202020204" pitchFamily="34" charset="0"/>
                  <a:cs typeface="Times New Roman" panose="02020603050405020304" pitchFamily="18" charset="0"/>
                </a:rPr>
                <a:t> </a:t>
              </a:r>
              <a:endParaRPr lang="en-US" b="1">
                <a:solidFill>
                  <a:srgbClr val="3A3363"/>
                </a:solidFill>
                <a:latin typeface="Century Gothic" panose="020B0502020202020204" pitchFamily="34" charset="0"/>
                <a:ea typeface="Microsoft Sans Serif" panose="020B0604020202020204" pitchFamily="34" charset="0"/>
                <a:cs typeface="Times New Roman" panose="02020603050405020304" pitchFamily="18" charset="0"/>
              </a:endParaRPr>
            </a:p>
          </p:txBody>
        </p:sp>
      </p:grpSp>
      <p:sp>
        <p:nvSpPr>
          <p:cNvPr id="10" name="Rectangle 9"/>
          <p:cNvSpPr/>
          <p:nvPr userDrawn="1"/>
        </p:nvSpPr>
        <p:spPr>
          <a:xfrm>
            <a:off x="-2540" y="9692640"/>
            <a:ext cx="6858000" cy="213360"/>
          </a:xfrm>
          <a:prstGeom prst="rect">
            <a:avLst/>
          </a:prstGeom>
          <a:solidFill>
            <a:srgbClr val="605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2699964" y="9672250"/>
            <a:ext cx="1566454" cy="261610"/>
          </a:xfrm>
          <a:prstGeom prst="rect">
            <a:avLst/>
          </a:prstGeom>
        </p:spPr>
        <p:txBody>
          <a:bodyPr wrap="none">
            <a:spAutoFit/>
          </a:bodyPr>
          <a:lstStyle/>
          <a:p>
            <a:r>
              <a:rPr lang="en-US" sz="1100" dirty="0">
                <a:solidFill>
                  <a:schemeClr val="bg1"/>
                </a:solidFill>
              </a:rPr>
              <a:t>https://www.scgjsksd.in</a:t>
            </a:r>
          </a:p>
        </p:txBody>
      </p:sp>
    </p:spTree>
    <p:extLst>
      <p:ext uri="{BB962C8B-B14F-4D97-AF65-F5344CB8AC3E}">
        <p14:creationId xmlns:p14="http://schemas.microsoft.com/office/powerpoint/2010/main" val="189066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01BCB8-3E7A-42BA-8B10-F58F7C0F546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267496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01BCB8-3E7A-42BA-8B10-F58F7C0F546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187199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01BCB8-3E7A-42BA-8B10-F58F7C0F5466}"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289643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1BCB8-3E7A-42BA-8B10-F58F7C0F5466}"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1027209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1BCB8-3E7A-42BA-8B10-F58F7C0F5466}"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99832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01BCB8-3E7A-42BA-8B10-F58F7C0F546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C1CCC-54E0-4F79-8F3E-2DEAF90FF95D}" type="slidenum">
              <a:rPr lang="en-US" smtClean="0"/>
              <a:t>‹#›</a:t>
            </a:fld>
            <a:endParaRPr lang="en-US"/>
          </a:p>
        </p:txBody>
      </p:sp>
    </p:spTree>
    <p:extLst>
      <p:ext uri="{BB962C8B-B14F-4D97-AF65-F5344CB8AC3E}">
        <p14:creationId xmlns:p14="http://schemas.microsoft.com/office/powerpoint/2010/main" val="2648517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AF01BCB8-3E7A-42BA-8B10-F58F7C0F5466}" type="datetimeFigureOut">
              <a:rPr lang="en-US" smtClean="0"/>
              <a:t>8/9/2018</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88C1CCC-54E0-4F79-8F3E-2DEAF90FF95D}" type="slidenum">
              <a:rPr lang="en-US" smtClean="0"/>
              <a:t>‹#›</a:t>
            </a:fld>
            <a:endParaRPr lang="en-US"/>
          </a:p>
        </p:txBody>
      </p:sp>
    </p:spTree>
    <p:extLst>
      <p:ext uri="{BB962C8B-B14F-4D97-AF65-F5344CB8AC3E}">
        <p14:creationId xmlns:p14="http://schemas.microsoft.com/office/powerpoint/2010/main" val="137637107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cgjsksd.in/"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scgjsksd.in/"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44" t="9507" r="30929" b="29399"/>
          <a:stretch/>
        </p:blipFill>
        <p:spPr>
          <a:xfrm flipH="1">
            <a:off x="-18668" y="1212966"/>
            <a:ext cx="6895333" cy="8098971"/>
          </a:xfrm>
          <a:prstGeom prst="rect">
            <a:avLst/>
          </a:prstGeom>
        </p:spPr>
      </p:pic>
      <p:sp>
        <p:nvSpPr>
          <p:cNvPr id="6" name="Rectangle 5"/>
          <p:cNvSpPr/>
          <p:nvPr/>
        </p:nvSpPr>
        <p:spPr>
          <a:xfrm>
            <a:off x="0" y="0"/>
            <a:ext cx="6858000" cy="13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 Box 6"/>
          <p:cNvSpPr txBox="1"/>
          <p:nvPr/>
        </p:nvSpPr>
        <p:spPr>
          <a:xfrm>
            <a:off x="2226879" y="1212966"/>
            <a:ext cx="4649787" cy="4353428"/>
          </a:xfrm>
          <a:prstGeom prst="teardrop">
            <a:avLst/>
          </a:prstGeom>
          <a:solidFill>
            <a:schemeClr val="accent4"/>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endParaRPr lang="en-US" sz="2400" kern="1400" spc="-50" dirty="0">
              <a:solidFill>
                <a:prstClr val="black"/>
              </a:solidFill>
              <a:latin typeface="Franklin Gothic Heavy" panose="020B0903020102020204" pitchFamily="34" charset="0"/>
              <a:ea typeface="Times New Roman" panose="02020603050405020304" pitchFamily="18" charset="0"/>
              <a:cs typeface="Mangal" panose="02040503050203030202" pitchFamily="18" charset="0"/>
            </a:endParaRPr>
          </a:p>
        </p:txBody>
      </p:sp>
      <p:sp>
        <p:nvSpPr>
          <p:cNvPr id="11" name="Rectangle 10"/>
          <p:cNvSpPr/>
          <p:nvPr/>
        </p:nvSpPr>
        <p:spPr>
          <a:xfrm>
            <a:off x="2208208" y="3122498"/>
            <a:ext cx="4649789" cy="523220"/>
          </a:xfrm>
          <a:prstGeom prst="rect">
            <a:avLst/>
          </a:prstGeom>
        </p:spPr>
        <p:txBody>
          <a:bodyPr wrap="square">
            <a:spAutoFit/>
          </a:bodyPr>
          <a:lstStyle/>
          <a:p>
            <a:pPr algn="r"/>
            <a:r>
              <a:rPr lang="nb-NO" sz="2800" b="1" dirty="0">
                <a:solidFill>
                  <a:schemeClr val="tx2"/>
                </a:solidFill>
              </a:rPr>
              <a:t>SCGJ/Safai Karamchari – App </a:t>
            </a:r>
          </a:p>
        </p:txBody>
      </p:sp>
      <p:sp>
        <p:nvSpPr>
          <p:cNvPr id="12" name="Rectangle 11"/>
          <p:cNvSpPr/>
          <p:nvPr/>
        </p:nvSpPr>
        <p:spPr>
          <a:xfrm>
            <a:off x="4202088" y="2181718"/>
            <a:ext cx="2494594" cy="646331"/>
          </a:xfrm>
          <a:prstGeom prst="rect">
            <a:avLst/>
          </a:prstGeom>
        </p:spPr>
        <p:txBody>
          <a:bodyPr wrap="none">
            <a:spAutoFit/>
          </a:bodyPr>
          <a:lstStyle/>
          <a:p>
            <a:pPr algn="r"/>
            <a:r>
              <a:rPr lang="en-US" sz="3600" kern="1400" spc="-50" dirty="0">
                <a:solidFill>
                  <a:prstClr val="black">
                    <a:lumMod val="75000"/>
                    <a:lumOff val="25000"/>
                  </a:prstClr>
                </a:solidFill>
                <a:latin typeface="Franklin Gothic Heavy" panose="020B0903020102020204" pitchFamily="34" charset="0"/>
                <a:ea typeface="Times New Roman" panose="02020603050405020304" pitchFamily="18" charset="0"/>
                <a:cs typeface="Mangal" panose="02040503050203030202" pitchFamily="18" charset="0"/>
              </a:rPr>
              <a:t>User Guide</a:t>
            </a:r>
          </a:p>
        </p:txBody>
      </p:sp>
      <p:sp>
        <p:nvSpPr>
          <p:cNvPr id="8" name="Rectangle 7"/>
          <p:cNvSpPr/>
          <p:nvPr/>
        </p:nvSpPr>
        <p:spPr>
          <a:xfrm>
            <a:off x="0" y="9311937"/>
            <a:ext cx="6858000" cy="6593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439797" y="3636852"/>
            <a:ext cx="2434513" cy="369332"/>
          </a:xfrm>
          <a:prstGeom prst="rect">
            <a:avLst/>
          </a:prstGeom>
        </p:spPr>
        <p:txBody>
          <a:bodyPr wrap="none">
            <a:spAutoFit/>
          </a:bodyPr>
          <a:lstStyle/>
          <a:p>
            <a:r>
              <a:rPr lang="en-US" dirty="0">
                <a:solidFill>
                  <a:schemeClr val="bg1"/>
                </a:solidFill>
                <a:hlinkClick r:id="rId3"/>
              </a:rPr>
              <a:t>https://www.scgjsksd.in</a:t>
            </a:r>
            <a:endParaRPr lang="en-US" dirty="0">
              <a:solidFill>
                <a:schemeClr val="bg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054" y="256588"/>
            <a:ext cx="859985" cy="809153"/>
          </a:xfrm>
          <a:prstGeom prst="rect">
            <a:avLst/>
          </a:prstGeom>
        </p:spPr>
      </p:pic>
      <p:pic>
        <p:nvPicPr>
          <p:cNvPr id="1026" name="Picture 2" descr="Image result for skill council for green job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53" t="19194" r="5034" b="23326"/>
          <a:stretch/>
        </p:blipFill>
        <p:spPr bwMode="auto">
          <a:xfrm>
            <a:off x="342086" y="256588"/>
            <a:ext cx="2911151" cy="74483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5760831" y="9420811"/>
            <a:ext cx="1004431" cy="457464"/>
            <a:chOff x="-3711514" y="4553338"/>
            <a:chExt cx="1884784" cy="858418"/>
          </a:xfrm>
        </p:grpSpPr>
        <p:sp>
          <p:nvSpPr>
            <p:cNvPr id="9" name="Rectangle 8"/>
            <p:cNvSpPr/>
            <p:nvPr/>
          </p:nvSpPr>
          <p:spPr>
            <a:xfrm>
              <a:off x="-3711514" y="4553338"/>
              <a:ext cx="1884784" cy="858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8209" y="4639943"/>
              <a:ext cx="1696104" cy="647883"/>
            </a:xfrm>
            <a:prstGeom prst="rect">
              <a:avLst/>
            </a:prstGeom>
          </p:spPr>
        </p:pic>
      </p:grpSp>
      <p:sp>
        <p:nvSpPr>
          <p:cNvPr id="15" name="Parallelogram 14"/>
          <p:cNvSpPr/>
          <p:nvPr/>
        </p:nvSpPr>
        <p:spPr>
          <a:xfrm rot="5150014">
            <a:off x="525288" y="9236123"/>
            <a:ext cx="231376" cy="898174"/>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p:cNvSpPr/>
          <p:nvPr/>
        </p:nvSpPr>
        <p:spPr>
          <a:xfrm rot="5150014">
            <a:off x="1501164" y="9232077"/>
            <a:ext cx="231376" cy="898174"/>
          </a:xfrm>
          <a:prstGeom prst="parallelogram">
            <a:avLst/>
          </a:prstGeom>
          <a:solidFill>
            <a:srgbClr val="47B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rot="5150014">
            <a:off x="2477039" y="9222403"/>
            <a:ext cx="231376" cy="898174"/>
          </a:xfrm>
          <a:prstGeom prst="parallelogram">
            <a:avLst/>
          </a:prstGeom>
          <a:solidFill>
            <a:srgbClr val="F1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326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Table of content</a:t>
            </a:r>
          </a:p>
        </p:txBody>
      </p:sp>
      <p:sp>
        <p:nvSpPr>
          <p:cNvPr id="4" name="Rectangle 3"/>
          <p:cNvSpPr/>
          <p:nvPr/>
        </p:nvSpPr>
        <p:spPr>
          <a:xfrm>
            <a:off x="325967" y="1508195"/>
            <a:ext cx="6336090" cy="2492990"/>
          </a:xfrm>
          <a:prstGeom prst="rect">
            <a:avLst/>
          </a:prstGeom>
        </p:spPr>
        <p:txBody>
          <a:bodyPr wrap="square">
            <a:spAutoFit/>
          </a:bodyPr>
          <a:lstStyle/>
          <a:p>
            <a:r>
              <a:rPr lang="en-US" sz="1200" dirty="0"/>
              <a:t>1.  General Information…………………………………………………………………………………………………………Page 1</a:t>
            </a:r>
          </a:p>
          <a:p>
            <a:r>
              <a:rPr lang="en-US" sz="1200" dirty="0"/>
              <a:t>	System Overview</a:t>
            </a:r>
          </a:p>
          <a:p>
            <a:r>
              <a:rPr lang="en-US" sz="1200" dirty="0"/>
              <a:t>2.  Application Login……………………………………………………………………………………………………………..Page 2</a:t>
            </a:r>
          </a:p>
          <a:p>
            <a:r>
              <a:rPr lang="en-US" sz="1200" dirty="0"/>
              <a:t>	Instructions</a:t>
            </a:r>
          </a:p>
          <a:p>
            <a:r>
              <a:rPr lang="en-US" sz="1200" dirty="0"/>
              <a:t>3.  Admin Dashboard…………………………………………………………………………………………………………….Page 3</a:t>
            </a:r>
          </a:p>
          <a:p>
            <a:r>
              <a:rPr lang="en-US" sz="1200" dirty="0"/>
              <a:t>4.  View Documents………………………………………………………………………………………………………………Page 4</a:t>
            </a:r>
          </a:p>
          <a:p>
            <a:r>
              <a:rPr lang="en-US" sz="1200" dirty="0"/>
              <a:t>	Steps to find the documents uploaded by Training Partner</a:t>
            </a:r>
          </a:p>
          <a:p>
            <a:r>
              <a:rPr lang="en-US" sz="1200" dirty="0"/>
              <a:t>5.  Generate Credentials……………………………………………………………………………………………………….Page 5</a:t>
            </a:r>
          </a:p>
          <a:p>
            <a:r>
              <a:rPr lang="en-US" sz="1200" dirty="0"/>
              <a:t>	Steps to follow to generate credentials for training partners</a:t>
            </a:r>
          </a:p>
          <a:p>
            <a:r>
              <a:rPr lang="en-US" sz="1200" dirty="0"/>
              <a:t>	Steps to follow to view the generated credentials for training partners</a:t>
            </a:r>
          </a:p>
          <a:p>
            <a:r>
              <a:rPr lang="en-US" sz="1200" dirty="0"/>
              <a:t>7.  Update Targets…………………………………………………………………………………………………………………Page 6</a:t>
            </a:r>
          </a:p>
          <a:p>
            <a:r>
              <a:rPr lang="en-US" sz="1200" dirty="0"/>
              <a:t>	Steps to follow to update targets	</a:t>
            </a:r>
          </a:p>
          <a:p>
            <a:r>
              <a:rPr lang="en-US" sz="1200" dirty="0"/>
              <a:t>	Steps to follow to search the updated targets</a:t>
            </a:r>
          </a:p>
        </p:txBody>
      </p:sp>
    </p:spTree>
    <p:extLst>
      <p:ext uri="{BB962C8B-B14F-4D97-AF65-F5344CB8AC3E}">
        <p14:creationId xmlns:p14="http://schemas.microsoft.com/office/powerpoint/2010/main" val="90680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mn-lt"/>
              </a:rPr>
              <a:t>General Information</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p:cNvSpPr/>
          <p:nvPr/>
        </p:nvSpPr>
        <p:spPr>
          <a:xfrm>
            <a:off x="325967" y="1295493"/>
            <a:ext cx="6151033" cy="1446550"/>
          </a:xfrm>
          <a:prstGeom prst="rect">
            <a:avLst/>
          </a:prstGeom>
        </p:spPr>
        <p:txBody>
          <a:bodyPr wrap="square">
            <a:spAutoFit/>
          </a:bodyPr>
          <a:lstStyle/>
          <a:p>
            <a:pPr algn="just"/>
            <a:r>
              <a:rPr lang="en-US" sz="1100" dirty="0"/>
              <a:t>SCGJ/Safai Karamchari - App is a web application which will be used by Skill Council for Green Jobs and its training partners as an operational and monitoring tool to carry out training of Safai Karamchari pan India. Due to the increase in the number of candidates being trained all over the country, it becomes difficult to manage all the information manually and maintain records in the excel sheets. This tool will help the training partners to generate different reports and excel sheets through the system and send it to the skill council which was earlier done manually. This tool will reduce the redundancy that exists in the current system where the training partner used to create different excel sheets for the same candidates where he had to enter the same information several times. </a:t>
            </a:r>
          </a:p>
        </p:txBody>
      </p:sp>
      <p:sp>
        <p:nvSpPr>
          <p:cNvPr id="8" name="Title 1"/>
          <p:cNvSpPr txBox="1">
            <a:spLocks/>
          </p:cNvSpPr>
          <p:nvPr/>
        </p:nvSpPr>
        <p:spPr>
          <a:xfrm>
            <a:off x="325966" y="3024675"/>
            <a:ext cx="3674533"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600" b="1" dirty="0">
                <a:latin typeface="+mn-lt"/>
              </a:rPr>
              <a:t>System Overview:</a:t>
            </a:r>
          </a:p>
        </p:txBody>
      </p:sp>
      <p:sp>
        <p:nvSpPr>
          <p:cNvPr id="10" name="Rectangle 9"/>
          <p:cNvSpPr/>
          <p:nvPr/>
        </p:nvSpPr>
        <p:spPr>
          <a:xfrm>
            <a:off x="325966" y="3398287"/>
            <a:ext cx="6057900" cy="3703450"/>
          </a:xfrm>
          <a:prstGeom prst="rect">
            <a:avLst/>
          </a:prstGeom>
        </p:spPr>
        <p:txBody>
          <a:bodyPr wrap="square">
            <a:spAutoFit/>
          </a:bodyPr>
          <a:lstStyle/>
          <a:p>
            <a:pPr algn="just">
              <a:lnSpc>
                <a:spcPct val="99000"/>
              </a:lnSpc>
            </a:pPr>
            <a:r>
              <a:rPr lang="en-IN" sz="1100" dirty="0">
                <a:effectLst/>
                <a:latin typeface="Calibri" panose="020F0502020204030204" pitchFamily="34" charset="0"/>
                <a:ea typeface="Times New Roman" panose="02020603050405020304" pitchFamily="18" charset="0"/>
                <a:cs typeface="Calibri" panose="020F0502020204030204" pitchFamily="34" charset="0"/>
              </a:rPr>
              <a:t>The application has been divided into the following parts:</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99000"/>
              </a:lnSpc>
            </a:pPr>
            <a:r>
              <a:rPr lang="en-IN" sz="11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lgn="just">
              <a:lnSpc>
                <a:spcPct val="99000"/>
              </a:lnSpc>
              <a:spcBef>
                <a:spcPts val="0"/>
              </a:spcBef>
              <a:spcAft>
                <a:spcPts val="0"/>
              </a:spcAft>
            </a:pPr>
            <a:r>
              <a:rPr lang="en-IN" sz="1200" b="1" dirty="0">
                <a:effectLst/>
                <a:latin typeface="Calibri" panose="020F0502020204030204" pitchFamily="34" charset="0"/>
                <a:ea typeface="Times New Roman" panose="02020603050405020304" pitchFamily="18" charset="0"/>
                <a:cs typeface="Calibri" panose="020F0502020204030204" pitchFamily="34" charset="0"/>
              </a:rPr>
              <a:t>Skill Council’s View</a:t>
            </a:r>
          </a:p>
          <a:p>
            <a:pPr marR="0" lvl="0" algn="just">
              <a:lnSpc>
                <a:spcPct val="99000"/>
              </a:lnSpc>
              <a:spcBef>
                <a:spcPts val="0"/>
              </a:spcBef>
              <a:spcAft>
                <a:spcPts val="0"/>
              </a:spcAft>
            </a:pPr>
            <a:endParaRPr lang="en-US" sz="1100" b="1" dirty="0">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99000"/>
              </a:lnSpc>
              <a:spcBef>
                <a:spcPts val="0"/>
              </a:spcBef>
              <a:spcAft>
                <a:spcPts val="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Online creation of user credentials and target allocation for training partner by SCGJ via – Generate Credentials</a:t>
            </a:r>
          </a:p>
          <a:p>
            <a:pPr marL="171450" marR="0" lvl="0" indent="-171450" algn="just">
              <a:lnSpc>
                <a:spcPct val="99000"/>
              </a:lnSpc>
              <a:spcBef>
                <a:spcPts val="0"/>
              </a:spcBef>
              <a:spcAft>
                <a:spcPts val="0"/>
              </a:spcAft>
              <a:buFont typeface="Arial" panose="020B0604020202020204" pitchFamily="34" charset="0"/>
              <a:buChar char="•"/>
            </a:pP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99000"/>
              </a:lnSpc>
              <a:spcBef>
                <a:spcPts val="0"/>
              </a:spcBef>
              <a:spcAft>
                <a:spcPts val="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Functionality to view the documents uploaded by the training partner via – View Documents</a:t>
            </a:r>
          </a:p>
          <a:p>
            <a:pPr marL="171450" marR="0" lvl="0" indent="-171450" algn="just">
              <a:lnSpc>
                <a:spcPct val="99000"/>
              </a:lnSpc>
              <a:spcBef>
                <a:spcPts val="0"/>
              </a:spcBef>
              <a:spcAft>
                <a:spcPts val="0"/>
              </a:spcAft>
              <a:buFont typeface="Arial" panose="020B0604020202020204" pitchFamily="34" charset="0"/>
              <a:buChar char="•"/>
            </a:pP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99000"/>
              </a:lnSpc>
              <a:spcBef>
                <a:spcPts val="0"/>
              </a:spcBef>
              <a:spcAft>
                <a:spcPts val="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Real – Time monitoring of accurate data and statistics via – Dashboard</a:t>
            </a:r>
          </a:p>
          <a:p>
            <a:pPr marL="171450" marR="0" lvl="0" indent="-171450" algn="just">
              <a:lnSpc>
                <a:spcPct val="99000"/>
              </a:lnSpc>
              <a:spcBef>
                <a:spcPts val="0"/>
              </a:spcBef>
              <a:spcAft>
                <a:spcPts val="0"/>
              </a:spcAft>
              <a:buFont typeface="Arial" panose="020B0604020202020204" pitchFamily="34" charset="0"/>
              <a:buChar char="•"/>
            </a:pP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99000"/>
              </a:lnSpc>
              <a:spcBef>
                <a:spcPts val="0"/>
              </a:spcBef>
              <a:spcAft>
                <a:spcPts val="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Functionality to update targets of Training Partners</a:t>
            </a:r>
            <a:endParaRPr lang="en-US" sz="11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107000"/>
              </a:lnSpc>
              <a:spcBef>
                <a:spcPts val="0"/>
              </a:spcBef>
              <a:spcAft>
                <a:spcPts val="800"/>
              </a:spcAft>
              <a:buFont typeface="Arial" panose="020B0604020202020204" pitchFamily="34" charset="0"/>
              <a:buChar char="•"/>
            </a:pPr>
            <a:endPar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endParaRPr>
          </a:p>
          <a:p>
            <a:pPr marR="0" lvl="0" algn="just">
              <a:lnSpc>
                <a:spcPct val="107000"/>
              </a:lnSpc>
              <a:spcBef>
                <a:spcPts val="0"/>
              </a:spcBef>
              <a:spcAft>
                <a:spcPts val="800"/>
              </a:spcAft>
            </a:pPr>
            <a:r>
              <a:rPr lang="en-IN" sz="12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Training Partner’s View</a:t>
            </a:r>
            <a:endParaRPr lang="en-US" sz="1200" b="1"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107000"/>
              </a:lnSpc>
              <a:spcBef>
                <a:spcPts val="0"/>
              </a:spcBef>
              <a:spcAft>
                <a:spcPts val="80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Functionality to import data into the system via – Data Import</a:t>
            </a: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107000"/>
              </a:lnSpc>
              <a:spcBef>
                <a:spcPts val="0"/>
              </a:spcBef>
              <a:spcAft>
                <a:spcPts val="80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Automated Report Generation for batches via – Generate Report</a:t>
            </a: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107000"/>
              </a:lnSpc>
              <a:spcBef>
                <a:spcPts val="0"/>
              </a:spcBef>
              <a:spcAft>
                <a:spcPts val="80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Functionality to upload reports and documents for SCGJ via – Upload Documents</a:t>
            </a:r>
            <a:endParaRPr lang="en-US" sz="1100" dirty="0">
              <a:solidFill>
                <a:srgbClr val="333333"/>
              </a:solidFill>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gn="just">
              <a:lnSpc>
                <a:spcPct val="107000"/>
              </a:lnSpc>
              <a:spcBef>
                <a:spcPts val="0"/>
              </a:spcBef>
              <a:spcAft>
                <a:spcPts val="800"/>
              </a:spcAft>
              <a:buFont typeface="Arial" panose="020B0604020202020204" pitchFamily="34" charset="0"/>
              <a:buChar char="•"/>
            </a:pPr>
            <a:r>
              <a:rPr lang="en-IN" sz="11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Personalised dashboard for training partner for monitoring purpose</a:t>
            </a:r>
            <a:endParaRPr lang="en-US" sz="1100" dirty="0">
              <a:solidFill>
                <a:srgbClr val="333333"/>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1</a:t>
            </a:r>
          </a:p>
        </p:txBody>
      </p:sp>
    </p:spTree>
    <p:extLst>
      <p:ext uri="{BB962C8B-B14F-4D97-AF65-F5344CB8AC3E}">
        <p14:creationId xmlns:p14="http://schemas.microsoft.com/office/powerpoint/2010/main" val="56439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Calibri" panose="020F0502020204030204"/>
              </a:rPr>
              <a:t>Application Login</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7" name="Rectangle 6"/>
          <p:cNvSpPr/>
          <p:nvPr/>
        </p:nvSpPr>
        <p:spPr>
          <a:xfrm>
            <a:off x="325967" y="1295493"/>
            <a:ext cx="6151033" cy="430887"/>
          </a:xfrm>
          <a:prstGeom prst="rect">
            <a:avLst/>
          </a:prstGeom>
        </p:spPr>
        <p:txBody>
          <a:bodyPr wrap="square">
            <a:spAutoFit/>
          </a:bodyPr>
          <a:lstStyle/>
          <a:p>
            <a:pPr algn="just"/>
            <a:r>
              <a:rPr lang="en-US" sz="1100" dirty="0">
                <a:solidFill>
                  <a:prstClr val="black"/>
                </a:solidFill>
              </a:rPr>
              <a:t>The login screen of the application will provide the role-based logins for both the Admins and the Training Partners</a:t>
            </a:r>
          </a:p>
        </p:txBody>
      </p:sp>
      <p:pic>
        <p:nvPicPr>
          <p:cNvPr id="11" name="Picture 10"/>
          <p:cNvPicPr/>
          <p:nvPr/>
        </p:nvPicPr>
        <p:blipFill>
          <a:blip r:embed="rId2"/>
          <a:stretch>
            <a:fillRect/>
          </a:stretch>
        </p:blipFill>
        <p:spPr>
          <a:xfrm>
            <a:off x="417695" y="1944913"/>
            <a:ext cx="6059305" cy="3519805"/>
          </a:xfrm>
          <a:prstGeom prst="rect">
            <a:avLst/>
          </a:prstGeom>
          <a:ln w="19050">
            <a:solidFill>
              <a:schemeClr val="tx1"/>
            </a:solidFill>
          </a:ln>
        </p:spPr>
      </p:pic>
      <p:sp>
        <p:nvSpPr>
          <p:cNvPr id="9" name="Rectangle 8"/>
          <p:cNvSpPr/>
          <p:nvPr/>
        </p:nvSpPr>
        <p:spPr>
          <a:xfrm>
            <a:off x="325966" y="6132970"/>
            <a:ext cx="6151033" cy="1767150"/>
          </a:xfrm>
          <a:prstGeom prst="rect">
            <a:avLst/>
          </a:prstGeom>
        </p:spPr>
        <p:txBody>
          <a:bodyPr wrap="square">
            <a:spAutoFit/>
          </a:bodyPr>
          <a:lstStyle/>
          <a:p>
            <a:pPr algn="just">
              <a:lnSpc>
                <a:spcPts val="1225"/>
              </a:lnSpc>
            </a:pPr>
            <a:r>
              <a:rPr lang="en-IN" sz="1100" dirty="0">
                <a:effectLst/>
                <a:latin typeface="Calibri" panose="020F0502020204030204" pitchFamily="34" charset="0"/>
                <a:ea typeface="Times New Roman" panose="02020603050405020304" pitchFamily="18" charset="0"/>
                <a:cs typeface="Calibri" panose="020F0502020204030204" pitchFamily="34" charset="0"/>
              </a:rPr>
              <a:t>To login to the application please follow the given steps:</a:t>
            </a:r>
          </a:p>
          <a:p>
            <a:pPr algn="just">
              <a:lnSpc>
                <a:spcPts val="1225"/>
              </a:lnSpc>
            </a:pP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99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Enter the link on the web browser as </a:t>
            </a:r>
            <a:r>
              <a:rPr lang="en-IN"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3"/>
              </a:rPr>
              <a:t>https://www.scgjsksd.in</a:t>
            </a:r>
            <a:r>
              <a:rPr lang="en-IN" sz="1100" dirty="0">
                <a:effectLst/>
                <a:latin typeface="Calibri" panose="020F0502020204030204" pitchFamily="34" charset="0"/>
                <a:ea typeface="Times New Roman" panose="02020603050405020304" pitchFamily="18" charset="0"/>
                <a:cs typeface="Calibri" panose="020F0502020204030204" pitchFamily="34" charset="0"/>
              </a:rPr>
              <a:t> and click enter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ts val="18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99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A login screen as shown in the figure will appear on the screen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ts val="25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99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Enter the Email ID and Password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ts val="18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99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You can also click on the eye icon (Password Visibility) to check the password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ts val="175"/>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99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After entering the details click on the </a:t>
            </a:r>
            <a:r>
              <a:rPr lang="en-IN" sz="1100" b="1" dirty="0">
                <a:effectLst/>
                <a:latin typeface="Calibri" panose="020F0502020204030204" pitchFamily="34" charset="0"/>
                <a:ea typeface="Times New Roman" panose="02020603050405020304" pitchFamily="18" charset="0"/>
                <a:cs typeface="Calibri" panose="020F0502020204030204" pitchFamily="34" charset="0"/>
              </a:rPr>
              <a:t>login</a:t>
            </a:r>
            <a:r>
              <a:rPr lang="en-IN" sz="1100" dirty="0">
                <a:effectLst/>
                <a:latin typeface="Calibri" panose="020F0502020204030204" pitchFamily="34" charset="0"/>
                <a:ea typeface="Times New Roman" panose="02020603050405020304" pitchFamily="18" charset="0"/>
                <a:cs typeface="Calibri" panose="020F0502020204030204" pitchFamily="34" charset="0"/>
              </a:rPr>
              <a:t> button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ts val="375"/>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hangingPunct="0">
              <a:lnSpc>
                <a:spcPct val="107000"/>
              </a:lnSpc>
              <a:spcBef>
                <a:spcPts val="0"/>
              </a:spcBef>
              <a:spcAft>
                <a:spcPts val="0"/>
              </a:spcAft>
              <a:buFont typeface="Arial" panose="020B0604020202020204" pitchFamily="34" charset="0"/>
              <a:buChar char="•"/>
              <a:tabLst>
                <a:tab pos="457200" algn="l"/>
              </a:tabLst>
            </a:pPr>
            <a:r>
              <a:rPr lang="en-IN" sz="1100" dirty="0">
                <a:effectLst/>
                <a:latin typeface="Calibri" panose="020F0502020204030204" pitchFamily="34" charset="0"/>
                <a:ea typeface="Times New Roman" panose="02020603050405020304" pitchFamily="18" charset="0"/>
                <a:cs typeface="Calibri" panose="020F0502020204030204" pitchFamily="34" charset="0"/>
              </a:rPr>
              <a:t>After clicking on the login button if you are an authentic user then you would be directed to your respective screens</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325966" y="5672625"/>
            <a:ext cx="3674533"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800" b="1" dirty="0">
                <a:latin typeface="+mn-lt"/>
              </a:rPr>
              <a:t>Instructions</a:t>
            </a:r>
          </a:p>
        </p:txBody>
      </p:sp>
      <p:sp>
        <p:nvSpPr>
          <p:cNvPr id="13" name="TextBox 12"/>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2</a:t>
            </a:r>
          </a:p>
        </p:txBody>
      </p:sp>
    </p:spTree>
    <p:extLst>
      <p:ext uri="{BB962C8B-B14F-4D97-AF65-F5344CB8AC3E}">
        <p14:creationId xmlns:p14="http://schemas.microsoft.com/office/powerpoint/2010/main" val="359351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Calibri" panose="020F0502020204030204"/>
              </a:rPr>
              <a:t>Admin Dashboard</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3" name="Rectangle 12"/>
          <p:cNvSpPr/>
          <p:nvPr/>
        </p:nvSpPr>
        <p:spPr>
          <a:xfrm>
            <a:off x="325967" y="1295493"/>
            <a:ext cx="6151033" cy="2292935"/>
          </a:xfrm>
          <a:prstGeom prst="rect">
            <a:avLst/>
          </a:prstGeom>
        </p:spPr>
        <p:txBody>
          <a:bodyPr wrap="square">
            <a:spAutoFit/>
          </a:bodyPr>
          <a:lstStyle/>
          <a:p>
            <a:pPr algn="just" hangingPunct="0"/>
            <a:r>
              <a:rPr lang="en-IN" sz="1100" dirty="0"/>
              <a:t>Dashboard of SSDMS is the part of the application where most important data would be available in the form of statistics and infographics. This module will contain information such as:</a:t>
            </a:r>
            <a:endParaRPr lang="en-US" sz="1100" dirty="0"/>
          </a:p>
          <a:p>
            <a:pPr algn="just"/>
            <a:r>
              <a:rPr lang="en-IN" sz="1100" dirty="0"/>
              <a:t> </a:t>
            </a:r>
            <a:endParaRPr lang="en-US" sz="1100" dirty="0"/>
          </a:p>
          <a:p>
            <a:pPr marL="171450" lvl="0" indent="-171450" algn="just" hangingPunct="0">
              <a:buFont typeface="Arial" panose="020B0604020202020204" pitchFamily="34" charset="0"/>
              <a:buChar char="•"/>
            </a:pPr>
            <a:r>
              <a:rPr lang="en-IN" sz="1100" dirty="0"/>
              <a:t>Ongoing Training(s)</a:t>
            </a:r>
            <a:endParaRPr lang="en-US" sz="1100" dirty="0"/>
          </a:p>
          <a:p>
            <a:pPr marL="171450" lvl="0" indent="-171450" algn="just" hangingPunct="0">
              <a:buFont typeface="Arial" panose="020B0604020202020204" pitchFamily="34" charset="0"/>
              <a:buChar char="•"/>
            </a:pPr>
            <a:r>
              <a:rPr lang="en-IN" sz="1100" dirty="0"/>
              <a:t>Candidates Trained </a:t>
            </a:r>
            <a:endParaRPr lang="en-US" sz="1100" dirty="0"/>
          </a:p>
          <a:p>
            <a:pPr marL="171450" lvl="0" indent="-171450" algn="just" hangingPunct="0">
              <a:buFont typeface="Arial" panose="020B0604020202020204" pitchFamily="34" charset="0"/>
              <a:buChar char="•"/>
            </a:pPr>
            <a:r>
              <a:rPr lang="en-IN" sz="1100" dirty="0"/>
              <a:t>Training Partners </a:t>
            </a:r>
            <a:endParaRPr lang="en-US" sz="1100" dirty="0"/>
          </a:p>
          <a:p>
            <a:pPr marL="171450" lvl="0" indent="-171450" algn="just" hangingPunct="0">
              <a:buFont typeface="Arial" panose="020B0604020202020204" pitchFamily="34" charset="0"/>
              <a:buChar char="•"/>
            </a:pPr>
            <a:r>
              <a:rPr lang="en-IN" sz="1100" dirty="0"/>
              <a:t>Upcoming Assessments</a:t>
            </a:r>
            <a:endParaRPr lang="en-US" sz="1100" dirty="0"/>
          </a:p>
          <a:p>
            <a:pPr algn="just"/>
            <a:r>
              <a:rPr lang="en-IN" sz="1100" dirty="0"/>
              <a:t> </a:t>
            </a:r>
            <a:endParaRPr lang="en-US" sz="1100" dirty="0"/>
          </a:p>
          <a:p>
            <a:pPr algn="just"/>
            <a:r>
              <a:rPr lang="en-IN" sz="1100" dirty="0"/>
              <a:t>The information is also available in the form of infographics which includes</a:t>
            </a:r>
            <a:endParaRPr lang="en-US" sz="1100" dirty="0"/>
          </a:p>
          <a:p>
            <a:pPr algn="just"/>
            <a:r>
              <a:rPr lang="en-IN" sz="1100" dirty="0"/>
              <a:t>  </a:t>
            </a:r>
            <a:endParaRPr lang="en-US" sz="1100" dirty="0"/>
          </a:p>
          <a:p>
            <a:pPr marL="171450" lvl="0" indent="-171450" algn="just" hangingPunct="0">
              <a:buFont typeface="Arial" panose="020B0604020202020204" pitchFamily="34" charset="0"/>
              <a:buChar char="•"/>
            </a:pPr>
            <a:r>
              <a:rPr lang="en-IN" sz="1100" dirty="0"/>
              <a:t>Top 5 states having maximum training centres </a:t>
            </a:r>
            <a:endParaRPr lang="en-US" sz="1100" dirty="0"/>
          </a:p>
          <a:p>
            <a:pPr marL="171450" indent="-171450" algn="just">
              <a:buFont typeface="Arial" panose="020B0604020202020204" pitchFamily="34" charset="0"/>
              <a:buChar char="•"/>
            </a:pPr>
            <a:r>
              <a:rPr lang="en-IN" sz="1100" dirty="0"/>
              <a:t>Candidates trained in last 6 months</a:t>
            </a:r>
            <a:endParaRPr lang="en-US" sz="1100" dirty="0"/>
          </a:p>
          <a:p>
            <a:pPr marL="171450" lvl="0" indent="-171450" algn="just" hangingPunct="0">
              <a:buFont typeface="Arial" panose="020B0604020202020204" pitchFamily="34" charset="0"/>
              <a:buChar char="•"/>
            </a:pPr>
            <a:r>
              <a:rPr lang="en-IN" sz="1100" dirty="0"/>
              <a:t>Training </a:t>
            </a:r>
            <a:r>
              <a:rPr lang="en-IN" sz="1100" dirty="0" err="1"/>
              <a:t>Centers</a:t>
            </a:r>
            <a:r>
              <a:rPr lang="en-IN" sz="1100" dirty="0"/>
              <a:t> in each State</a:t>
            </a:r>
            <a:endParaRPr lang="en-US" sz="1100" dirty="0"/>
          </a:p>
        </p:txBody>
      </p:sp>
      <p:pic>
        <p:nvPicPr>
          <p:cNvPr id="14" name="Picture 13"/>
          <p:cNvPicPr/>
          <p:nvPr/>
        </p:nvPicPr>
        <p:blipFill rotWithShape="1">
          <a:blip r:embed="rId2"/>
          <a:srcRect l="5217" r="5217"/>
          <a:stretch/>
        </p:blipFill>
        <p:spPr bwMode="auto">
          <a:xfrm>
            <a:off x="417695" y="3898900"/>
            <a:ext cx="6059305" cy="3805493"/>
          </a:xfrm>
          <a:prstGeom prst="rect">
            <a:avLst/>
          </a:prstGeom>
          <a:ln w="19050">
            <a:solidFill>
              <a:schemeClr val="tx1"/>
            </a:solidFill>
          </a:ln>
          <a:extLst>
            <a:ext uri="{53640926-AAD7-44D8-BBD7-CCE9431645EC}">
              <a14:shadowObscured xmlns:a14="http://schemas.microsoft.com/office/drawing/2010/main"/>
            </a:ext>
          </a:extLst>
        </p:spPr>
      </p:pic>
      <p:sp>
        <p:nvSpPr>
          <p:cNvPr id="15" name="TextBox 14"/>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3</a:t>
            </a:r>
          </a:p>
        </p:txBody>
      </p:sp>
    </p:spTree>
    <p:extLst>
      <p:ext uri="{BB962C8B-B14F-4D97-AF65-F5344CB8AC3E}">
        <p14:creationId xmlns:p14="http://schemas.microsoft.com/office/powerpoint/2010/main" val="20004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Calibri" panose="020F0502020204030204"/>
              </a:rPr>
              <a:t>View document</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3" name="Rectangle 12"/>
          <p:cNvSpPr/>
          <p:nvPr/>
        </p:nvSpPr>
        <p:spPr>
          <a:xfrm>
            <a:off x="325967" y="1295493"/>
            <a:ext cx="6151033" cy="430887"/>
          </a:xfrm>
          <a:prstGeom prst="rect">
            <a:avLst/>
          </a:prstGeom>
        </p:spPr>
        <p:txBody>
          <a:bodyPr wrap="square">
            <a:spAutoFit/>
          </a:bodyPr>
          <a:lstStyle/>
          <a:p>
            <a:pPr algn="just" hangingPunct="0"/>
            <a:r>
              <a:rPr lang="en-IN" sz="1100" dirty="0"/>
              <a:t>View Documents functionality will be used by the SCGJ Admin to view the documents that have been uploaded by the training partners.</a:t>
            </a:r>
            <a:endParaRPr lang="en-US" sz="1100" dirty="0"/>
          </a:p>
        </p:txBody>
      </p:sp>
      <p:pic>
        <p:nvPicPr>
          <p:cNvPr id="9" name="Picture 8"/>
          <p:cNvPicPr/>
          <p:nvPr/>
        </p:nvPicPr>
        <p:blipFill rotWithShape="1">
          <a:blip r:embed="rId2"/>
          <a:srcRect l="5461" r="5313" b="-372"/>
          <a:stretch/>
        </p:blipFill>
        <p:spPr bwMode="auto">
          <a:xfrm>
            <a:off x="417695" y="1944914"/>
            <a:ext cx="6059305" cy="3833604"/>
          </a:xfrm>
          <a:prstGeom prst="rect">
            <a:avLst/>
          </a:prstGeom>
          <a:ln w="190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11" name="Title 1"/>
          <p:cNvSpPr txBox="1">
            <a:spLocks/>
          </p:cNvSpPr>
          <p:nvPr/>
        </p:nvSpPr>
        <p:spPr>
          <a:xfrm>
            <a:off x="325966" y="5997052"/>
            <a:ext cx="5869094"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pPr algn="just"/>
            <a:r>
              <a:rPr lang="en-US" sz="1600" b="1" dirty="0">
                <a:latin typeface="+mn-lt"/>
              </a:rPr>
              <a:t>Steps to find the documents uploaded by Training Partner</a:t>
            </a:r>
          </a:p>
        </p:txBody>
      </p:sp>
      <p:sp>
        <p:nvSpPr>
          <p:cNvPr id="12" name="Rectangle 11"/>
          <p:cNvSpPr/>
          <p:nvPr/>
        </p:nvSpPr>
        <p:spPr>
          <a:xfrm>
            <a:off x="325966" y="6359811"/>
            <a:ext cx="6151033" cy="1954381"/>
          </a:xfrm>
          <a:prstGeom prst="rect">
            <a:avLst/>
          </a:prstGeom>
        </p:spPr>
        <p:txBody>
          <a:bodyPr wrap="square">
            <a:spAutoFit/>
          </a:bodyPr>
          <a:lstStyle/>
          <a:p>
            <a:pPr algn="just"/>
            <a:r>
              <a:rPr lang="en-IN" sz="1100" dirty="0"/>
              <a:t>Please follow the following steps to find the documents uploaded by the training partner:</a:t>
            </a:r>
          </a:p>
          <a:p>
            <a:pPr algn="just"/>
            <a:endParaRPr lang="en-US" sz="1100" dirty="0"/>
          </a:p>
          <a:p>
            <a:pPr marL="171450" lvl="0" indent="-171450" algn="just">
              <a:buFont typeface="Arial" panose="020B0604020202020204" pitchFamily="34" charset="0"/>
              <a:buChar char="•"/>
            </a:pPr>
            <a:r>
              <a:rPr lang="en-IN" sz="1100" dirty="0"/>
              <a:t>Navigate to the View Documents page</a:t>
            </a:r>
            <a:endParaRPr lang="en-US" sz="1100" dirty="0"/>
          </a:p>
          <a:p>
            <a:pPr marL="171450" lvl="0" indent="-171450" algn="just">
              <a:buFont typeface="Arial" panose="020B0604020202020204" pitchFamily="34" charset="0"/>
              <a:buChar char="•"/>
            </a:pPr>
            <a:r>
              <a:rPr lang="en-IN" sz="1100" dirty="0"/>
              <a:t>In the search documents section, Enter the name of the Training Partner </a:t>
            </a:r>
            <a:endParaRPr lang="en-US" sz="1100" dirty="0"/>
          </a:p>
          <a:p>
            <a:pPr marL="171450" lvl="0" indent="-171450" algn="just">
              <a:buFont typeface="Arial" panose="020B0604020202020204" pitchFamily="34" charset="0"/>
              <a:buChar char="•"/>
            </a:pPr>
            <a:r>
              <a:rPr lang="en-IN" sz="1100" dirty="0"/>
              <a:t>Enter the Batch Id or the </a:t>
            </a:r>
            <a:r>
              <a:rPr lang="en-IN" sz="1100" b="1" dirty="0"/>
              <a:t>SCGJ batch Number </a:t>
            </a:r>
            <a:r>
              <a:rPr lang="en-IN" sz="1100" dirty="0"/>
              <a:t>for which the documents are needed </a:t>
            </a:r>
            <a:endParaRPr lang="en-US" sz="1100" dirty="0"/>
          </a:p>
          <a:p>
            <a:pPr marL="171450" lvl="0" indent="-171450" algn="just">
              <a:buFont typeface="Arial" panose="020B0604020202020204" pitchFamily="34" charset="0"/>
              <a:buChar char="•"/>
            </a:pPr>
            <a:r>
              <a:rPr lang="en-IN" sz="1100" dirty="0"/>
              <a:t>Click on the </a:t>
            </a:r>
            <a:r>
              <a:rPr lang="en-IN" sz="1100" b="1" dirty="0"/>
              <a:t>Search</a:t>
            </a:r>
            <a:r>
              <a:rPr lang="en-IN" sz="1100" dirty="0"/>
              <a:t> Button</a:t>
            </a:r>
            <a:endParaRPr lang="en-US" sz="1100" dirty="0"/>
          </a:p>
          <a:p>
            <a:pPr marL="171450" lvl="0" indent="-171450" algn="just">
              <a:buFont typeface="Arial" panose="020B0604020202020204" pitchFamily="34" charset="0"/>
              <a:buChar char="•"/>
            </a:pPr>
            <a:r>
              <a:rPr lang="en-IN" sz="1100" dirty="0"/>
              <a:t>The table under the Uploaded Documents section will be populated with the result if the training partner has uploaded documents for that batch ID</a:t>
            </a:r>
            <a:endParaRPr lang="en-US" sz="1100" dirty="0"/>
          </a:p>
          <a:p>
            <a:pPr marL="171450" lvl="0" indent="-171450" algn="just">
              <a:buFont typeface="Arial" panose="020B0604020202020204" pitchFamily="34" charset="0"/>
              <a:buChar char="•"/>
            </a:pPr>
            <a:r>
              <a:rPr lang="en-IN" sz="1100" dirty="0"/>
              <a:t>Click on the zip icon to download the zip</a:t>
            </a:r>
            <a:endParaRPr lang="en-US" sz="1100" dirty="0"/>
          </a:p>
          <a:p>
            <a:pPr marL="171450" lvl="0" indent="-171450" algn="just">
              <a:buFont typeface="Arial" panose="020B0604020202020204" pitchFamily="34" charset="0"/>
              <a:buChar char="•"/>
            </a:pPr>
            <a:r>
              <a:rPr lang="en-IN" sz="1100" dirty="0"/>
              <a:t>A zip file will be downloaded which will contain all the documents that have been uploaded by the training partner</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TextBox 14"/>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4</a:t>
            </a:r>
          </a:p>
        </p:txBody>
      </p:sp>
    </p:spTree>
    <p:extLst>
      <p:ext uri="{BB962C8B-B14F-4D97-AF65-F5344CB8AC3E}">
        <p14:creationId xmlns:p14="http://schemas.microsoft.com/office/powerpoint/2010/main" val="401049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Calibri" panose="020F0502020204030204"/>
              </a:rPr>
              <a:t>Generate Credentials</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3" name="Rectangle 12"/>
          <p:cNvSpPr/>
          <p:nvPr/>
        </p:nvSpPr>
        <p:spPr>
          <a:xfrm>
            <a:off x="325967" y="1066893"/>
            <a:ext cx="6151033" cy="430887"/>
          </a:xfrm>
          <a:prstGeom prst="rect">
            <a:avLst/>
          </a:prstGeom>
        </p:spPr>
        <p:txBody>
          <a:bodyPr wrap="square">
            <a:spAutoFit/>
          </a:bodyPr>
          <a:lstStyle/>
          <a:p>
            <a:pPr algn="just" hangingPunct="0"/>
            <a:r>
              <a:rPr lang="en-US" sz="1100" dirty="0">
                <a:solidFill>
                  <a:prstClr val="black"/>
                </a:solidFill>
              </a:rPr>
              <a:t>The Generate Credentials functionality will allow the SCGJ Admin to generate Credentials for the Training Partners</a:t>
            </a:r>
          </a:p>
        </p:txBody>
      </p:sp>
      <p:sp>
        <p:nvSpPr>
          <p:cNvPr id="11" name="Title 1"/>
          <p:cNvSpPr txBox="1">
            <a:spLocks/>
          </p:cNvSpPr>
          <p:nvPr/>
        </p:nvSpPr>
        <p:spPr>
          <a:xfrm>
            <a:off x="325966" y="5505562"/>
            <a:ext cx="5869094"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600" b="1" dirty="0">
                <a:latin typeface="Calibri" panose="020F0502020204030204"/>
              </a:rPr>
              <a:t>Steps to follow to generate credentials for training partners</a:t>
            </a:r>
          </a:p>
        </p:txBody>
      </p:sp>
      <p:pic>
        <p:nvPicPr>
          <p:cNvPr id="12" name="Picture 11"/>
          <p:cNvPicPr/>
          <p:nvPr/>
        </p:nvPicPr>
        <p:blipFill rotWithShape="1">
          <a:blip r:embed="rId2"/>
          <a:srcRect l="5482" r="5393"/>
          <a:stretch/>
        </p:blipFill>
        <p:spPr bwMode="auto">
          <a:xfrm>
            <a:off x="417695" y="1564283"/>
            <a:ext cx="6059304" cy="3824233"/>
          </a:xfrm>
          <a:prstGeom prst="rect">
            <a:avLst/>
          </a:prstGeom>
          <a:ln w="15875">
            <a:solidFill>
              <a:schemeClr val="tx1"/>
            </a:solidFill>
          </a:ln>
          <a:extLst>
            <a:ext uri="{53640926-AAD7-44D8-BBD7-CCE9431645EC}">
              <a14:shadowObscured xmlns:a14="http://schemas.microsoft.com/office/drawing/2010/main"/>
            </a:ext>
          </a:extLst>
        </p:spPr>
      </p:pic>
      <p:sp>
        <p:nvSpPr>
          <p:cNvPr id="14" name="Rectangle 13"/>
          <p:cNvSpPr/>
          <p:nvPr/>
        </p:nvSpPr>
        <p:spPr>
          <a:xfrm>
            <a:off x="325966" y="5882640"/>
            <a:ext cx="6151033" cy="1446550"/>
          </a:xfrm>
          <a:prstGeom prst="rect">
            <a:avLst/>
          </a:prstGeom>
        </p:spPr>
        <p:txBody>
          <a:bodyPr wrap="square">
            <a:spAutoFit/>
          </a:bodyPr>
          <a:lstStyle/>
          <a:p>
            <a:pPr algn="just"/>
            <a:r>
              <a:rPr lang="en-IN" sz="1100" dirty="0"/>
              <a:t>Please follow the given instructions to generate credentials for training partners:</a:t>
            </a:r>
          </a:p>
          <a:p>
            <a:pPr algn="just"/>
            <a:endParaRPr lang="en-US" sz="1100" dirty="0"/>
          </a:p>
          <a:p>
            <a:pPr marL="171450" lvl="0" indent="-171450" algn="just">
              <a:buFont typeface="Arial" panose="020B0604020202020204" pitchFamily="34" charset="0"/>
              <a:buChar char="•"/>
            </a:pPr>
            <a:r>
              <a:rPr lang="en-IN" sz="1100" dirty="0"/>
              <a:t>Navigate to generate credentials section by clicking on generate credentials tab on left navigation</a:t>
            </a:r>
            <a:endParaRPr lang="en-US" sz="1100" dirty="0"/>
          </a:p>
          <a:p>
            <a:pPr marL="171450" lvl="0" indent="-171450" algn="just">
              <a:buFont typeface="Arial" panose="020B0604020202020204" pitchFamily="34" charset="0"/>
              <a:buChar char="•"/>
            </a:pPr>
            <a:r>
              <a:rPr lang="en-IN" sz="1100" dirty="0"/>
              <a:t>Under the Generate Credentials section enter the information given in text box</a:t>
            </a:r>
            <a:endParaRPr lang="en-US" sz="1100" dirty="0"/>
          </a:p>
          <a:p>
            <a:pPr marL="171450" lvl="0" indent="-171450" algn="just">
              <a:buFont typeface="Arial" panose="020B0604020202020204" pitchFamily="34" charset="0"/>
              <a:buChar char="•"/>
            </a:pPr>
            <a:r>
              <a:rPr lang="en-IN" sz="1100" dirty="0"/>
              <a:t>Enter the target which is to be allocated to the training partner for the current financial year </a:t>
            </a:r>
            <a:endParaRPr lang="en-US" sz="1100" dirty="0"/>
          </a:p>
          <a:p>
            <a:pPr marL="171450" lvl="0" indent="-171450" algn="just">
              <a:buFont typeface="Arial" panose="020B0604020202020204" pitchFamily="34" charset="0"/>
              <a:buChar char="•"/>
            </a:pPr>
            <a:r>
              <a:rPr lang="en-IN" sz="1100" dirty="0"/>
              <a:t>Click on the generate credentials button, A success message saying “</a:t>
            </a:r>
            <a:r>
              <a:rPr lang="en-IN" sz="1100" b="1" dirty="0">
                <a:solidFill>
                  <a:srgbClr val="47B160"/>
                </a:solidFill>
              </a:rPr>
              <a:t>User Credentials Generated Successfully</a:t>
            </a:r>
            <a:r>
              <a:rPr lang="en-IN" sz="1100" dirty="0"/>
              <a:t>” will be shown if the user is new in the system and if the user already exists then an error message saying “</a:t>
            </a:r>
            <a:r>
              <a:rPr lang="en-IN" sz="1100" b="1" dirty="0">
                <a:solidFill>
                  <a:srgbClr val="FB5A3F"/>
                </a:solidFill>
              </a:rPr>
              <a:t>User Already Exists</a:t>
            </a:r>
            <a:r>
              <a:rPr lang="en-IN" sz="1100" dirty="0"/>
              <a:t>” will be populated</a:t>
            </a:r>
            <a:endParaRPr lang="en-US" sz="1100" dirty="0"/>
          </a:p>
        </p:txBody>
      </p:sp>
      <p:sp>
        <p:nvSpPr>
          <p:cNvPr id="16" name="Title 1"/>
          <p:cNvSpPr txBox="1">
            <a:spLocks/>
          </p:cNvSpPr>
          <p:nvPr/>
        </p:nvSpPr>
        <p:spPr>
          <a:xfrm>
            <a:off x="287864" y="7443490"/>
            <a:ext cx="6970185"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600" b="1" dirty="0">
                <a:latin typeface="Calibri" panose="020F0502020204030204"/>
              </a:rPr>
              <a:t>Steps to follow to view the generated credentials for training partners</a:t>
            </a:r>
          </a:p>
        </p:txBody>
      </p:sp>
      <p:sp>
        <p:nvSpPr>
          <p:cNvPr id="17" name="Rectangle 16"/>
          <p:cNvSpPr/>
          <p:nvPr/>
        </p:nvSpPr>
        <p:spPr>
          <a:xfrm>
            <a:off x="287865" y="7820568"/>
            <a:ext cx="6151033" cy="938719"/>
          </a:xfrm>
          <a:prstGeom prst="rect">
            <a:avLst/>
          </a:prstGeom>
        </p:spPr>
        <p:txBody>
          <a:bodyPr wrap="square">
            <a:spAutoFit/>
          </a:bodyPr>
          <a:lstStyle/>
          <a:p>
            <a:pPr algn="just"/>
            <a:r>
              <a:rPr lang="en-IN" sz="1100" dirty="0"/>
              <a:t>Please follow the given instructions to view the generated credentials for training partners</a:t>
            </a:r>
            <a:endParaRPr lang="en-US" sz="1100" dirty="0"/>
          </a:p>
          <a:p>
            <a:pPr lvl="0" algn="just"/>
            <a:endParaRPr lang="en-IN" sz="1100" dirty="0"/>
          </a:p>
          <a:p>
            <a:pPr marL="171450" lvl="0" indent="-171450" algn="just">
              <a:buFont typeface="Arial" panose="020B0604020202020204" pitchFamily="34" charset="0"/>
              <a:buChar char="•"/>
            </a:pPr>
            <a:r>
              <a:rPr lang="en-IN" sz="1100" dirty="0"/>
              <a:t>Under the </a:t>
            </a:r>
            <a:r>
              <a:rPr lang="en-IN" sz="1100" b="1" dirty="0"/>
              <a:t>Generated Credentials </a:t>
            </a:r>
            <a:r>
              <a:rPr lang="en-IN" sz="1100" dirty="0"/>
              <a:t>section, Enter the NSDC Registration Number </a:t>
            </a:r>
            <a:endParaRPr lang="en-US" sz="1100" dirty="0"/>
          </a:p>
          <a:p>
            <a:pPr marL="171450" lvl="0" indent="-171450" algn="just">
              <a:buFont typeface="Arial" panose="020B0604020202020204" pitchFamily="34" charset="0"/>
              <a:buChar char="•"/>
            </a:pPr>
            <a:r>
              <a:rPr lang="en-IN" sz="1100" dirty="0"/>
              <a:t>After entering the NSDC Registration Number and click on the </a:t>
            </a:r>
            <a:r>
              <a:rPr lang="en-IN" sz="1100" b="1" dirty="0"/>
              <a:t>Search Button</a:t>
            </a:r>
            <a:endParaRPr lang="en-US" sz="1100" b="1" dirty="0"/>
          </a:p>
          <a:p>
            <a:pPr marL="171450" lvl="0" indent="-171450" algn="just">
              <a:buFont typeface="Arial" panose="020B0604020202020204" pitchFamily="34" charset="0"/>
              <a:buChar char="•"/>
            </a:pPr>
            <a:r>
              <a:rPr lang="en-IN" sz="1100" dirty="0"/>
              <a:t>The details of the credentials generated for the training partner will be displayed in the below table</a:t>
            </a:r>
            <a:endParaRPr lang="en-US" sz="1100" dirty="0"/>
          </a:p>
        </p:txBody>
      </p:sp>
      <p:sp>
        <p:nvSpPr>
          <p:cNvPr id="18" name="TextBox 17"/>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5</a:t>
            </a:r>
          </a:p>
        </p:txBody>
      </p:sp>
    </p:spTree>
    <p:extLst>
      <p:ext uri="{BB962C8B-B14F-4D97-AF65-F5344CB8AC3E}">
        <p14:creationId xmlns:p14="http://schemas.microsoft.com/office/powerpoint/2010/main" val="334682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5967" y="481259"/>
            <a:ext cx="3674533" cy="595701"/>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2400" b="1" dirty="0">
                <a:latin typeface="Calibri" panose="020F0502020204030204"/>
              </a:rPr>
              <a:t>Update Targets</a:t>
            </a:r>
          </a:p>
        </p:txBody>
      </p:sp>
      <p:grpSp>
        <p:nvGrpSpPr>
          <p:cNvPr id="3" name="Group 2"/>
          <p:cNvGrpSpPr/>
          <p:nvPr/>
        </p:nvGrpSpPr>
        <p:grpSpPr>
          <a:xfrm>
            <a:off x="417695" y="931453"/>
            <a:ext cx="2103120" cy="47196"/>
            <a:chOff x="1179695" y="1756204"/>
            <a:chExt cx="6079533" cy="47196"/>
          </a:xfrm>
        </p:grpSpPr>
        <p:sp>
          <p:nvSpPr>
            <p:cNvPr id="4" name="Rectangle 3"/>
            <p:cNvSpPr/>
            <p:nvPr userDrawn="1"/>
          </p:nvSpPr>
          <p:spPr>
            <a:xfrm>
              <a:off x="1179695" y="1756204"/>
              <a:ext cx="2026511" cy="47196"/>
            </a:xfrm>
            <a:prstGeom prst="rect">
              <a:avLst/>
            </a:prstGeom>
            <a:solidFill>
              <a:srgbClr val="009BE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 name="Rectangle 4"/>
            <p:cNvSpPr/>
            <p:nvPr userDrawn="1"/>
          </p:nvSpPr>
          <p:spPr>
            <a:xfrm>
              <a:off x="3206206" y="1756204"/>
              <a:ext cx="2026511" cy="47196"/>
            </a:xfrm>
            <a:prstGeom prst="rect">
              <a:avLst/>
            </a:prstGeom>
            <a:solidFill>
              <a:srgbClr val="47B16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 name="Rectangle 5"/>
            <p:cNvSpPr/>
            <p:nvPr userDrawn="1"/>
          </p:nvSpPr>
          <p:spPr>
            <a:xfrm>
              <a:off x="5232717" y="1756204"/>
              <a:ext cx="2026511" cy="47196"/>
            </a:xfrm>
            <a:prstGeom prst="rect">
              <a:avLst/>
            </a:prstGeom>
            <a:solidFill>
              <a:srgbClr val="F1A523"/>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3" name="Rectangle 12"/>
          <p:cNvSpPr/>
          <p:nvPr/>
        </p:nvSpPr>
        <p:spPr>
          <a:xfrm>
            <a:off x="325967" y="1066893"/>
            <a:ext cx="6151033" cy="430887"/>
          </a:xfrm>
          <a:prstGeom prst="rect">
            <a:avLst/>
          </a:prstGeom>
        </p:spPr>
        <p:txBody>
          <a:bodyPr wrap="square">
            <a:spAutoFit/>
          </a:bodyPr>
          <a:lstStyle/>
          <a:p>
            <a:pPr algn="just" hangingPunct="0"/>
            <a:r>
              <a:rPr lang="en-US" sz="1100" dirty="0">
                <a:solidFill>
                  <a:prstClr val="black"/>
                </a:solidFill>
              </a:rPr>
              <a:t>The Update Targets functionality will be used by the SCGJ Admin to update the targets of the training partner for the current financial year by entering the </a:t>
            </a:r>
            <a:r>
              <a:rPr lang="en-US" sz="1100" b="1" dirty="0">
                <a:solidFill>
                  <a:prstClr val="black"/>
                </a:solidFill>
              </a:rPr>
              <a:t>NSDC Registration Number </a:t>
            </a:r>
            <a:r>
              <a:rPr lang="en-US" sz="1100" dirty="0">
                <a:solidFill>
                  <a:prstClr val="black"/>
                </a:solidFill>
              </a:rPr>
              <a:t>and the </a:t>
            </a:r>
            <a:r>
              <a:rPr lang="en-US" sz="1100" b="1" dirty="0">
                <a:solidFill>
                  <a:prstClr val="black"/>
                </a:solidFill>
              </a:rPr>
              <a:t>Targets</a:t>
            </a:r>
          </a:p>
        </p:txBody>
      </p:sp>
      <p:sp>
        <p:nvSpPr>
          <p:cNvPr id="11" name="Title 1"/>
          <p:cNvSpPr txBox="1">
            <a:spLocks/>
          </p:cNvSpPr>
          <p:nvPr/>
        </p:nvSpPr>
        <p:spPr>
          <a:xfrm>
            <a:off x="325966" y="5505562"/>
            <a:ext cx="5869094"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600" b="1" dirty="0">
                <a:latin typeface="Calibri" panose="020F0502020204030204"/>
              </a:rPr>
              <a:t>Steps to follow to update targets </a:t>
            </a:r>
          </a:p>
        </p:txBody>
      </p:sp>
      <p:sp>
        <p:nvSpPr>
          <p:cNvPr id="14" name="Rectangle 13"/>
          <p:cNvSpPr/>
          <p:nvPr/>
        </p:nvSpPr>
        <p:spPr>
          <a:xfrm>
            <a:off x="325966" y="5882640"/>
            <a:ext cx="6151033" cy="1785104"/>
          </a:xfrm>
          <a:prstGeom prst="rect">
            <a:avLst/>
          </a:prstGeom>
        </p:spPr>
        <p:txBody>
          <a:bodyPr wrap="square">
            <a:spAutoFit/>
          </a:bodyPr>
          <a:lstStyle/>
          <a:p>
            <a:r>
              <a:rPr lang="en-IN" sz="1100" dirty="0"/>
              <a:t>Please follow the given steps to update the targets of Training Partners:</a:t>
            </a:r>
            <a:endParaRPr lang="en-US" sz="1100" dirty="0"/>
          </a:p>
          <a:p>
            <a:pPr lvl="0"/>
            <a:endParaRPr lang="en-IN" sz="1100" dirty="0"/>
          </a:p>
          <a:p>
            <a:pPr marL="171450" lvl="0" indent="-171450">
              <a:buFont typeface="Arial" panose="020B0604020202020204" pitchFamily="34" charset="0"/>
              <a:buChar char="•"/>
            </a:pPr>
            <a:r>
              <a:rPr lang="en-IN" sz="1100" dirty="0"/>
              <a:t>Navigate to the Update Targets tab by clicking on the update targets tab from the left navigation</a:t>
            </a:r>
            <a:endParaRPr lang="en-US" sz="1100" dirty="0"/>
          </a:p>
          <a:p>
            <a:pPr marL="171450" lvl="0" indent="-171450">
              <a:buFont typeface="Arial" panose="020B0604020202020204" pitchFamily="34" charset="0"/>
              <a:buChar char="•"/>
            </a:pPr>
            <a:r>
              <a:rPr lang="en-IN" sz="1100" dirty="0"/>
              <a:t>Under the Update Target section, Enter the NSDC Registration Number and New Target for this financial year</a:t>
            </a:r>
            <a:endParaRPr lang="en-US" sz="1100" dirty="0"/>
          </a:p>
          <a:p>
            <a:pPr marL="171450" lvl="0" indent="-171450">
              <a:buFont typeface="Arial" panose="020B0604020202020204" pitchFamily="34" charset="0"/>
              <a:buChar char="•"/>
            </a:pPr>
            <a:r>
              <a:rPr lang="en-IN" sz="1100" dirty="0"/>
              <a:t>After entering the new target click on the Update Target Button</a:t>
            </a:r>
            <a:endParaRPr lang="en-US" sz="1100" dirty="0"/>
          </a:p>
          <a:p>
            <a:pPr marL="171450" lvl="0" indent="-171450">
              <a:buFont typeface="Arial" panose="020B0604020202020204" pitchFamily="34" charset="0"/>
              <a:buChar char="•"/>
            </a:pPr>
            <a:r>
              <a:rPr lang="en-IN" sz="1100" dirty="0"/>
              <a:t>If the targets are updated a success message saying, “</a:t>
            </a:r>
            <a:r>
              <a:rPr lang="en-IN" sz="1100" b="1" dirty="0">
                <a:solidFill>
                  <a:srgbClr val="47B160"/>
                </a:solidFill>
              </a:rPr>
              <a:t>Targets updated successfully</a:t>
            </a:r>
            <a:r>
              <a:rPr lang="en-IN" sz="1100" dirty="0"/>
              <a:t>!” will be populated and if the NSDC Registration Number of the Training Partner does not exists in the system then an error message saying “</a:t>
            </a:r>
            <a:r>
              <a:rPr lang="en-IN" sz="1100" b="1" dirty="0">
                <a:solidFill>
                  <a:srgbClr val="FB5A3F"/>
                </a:solidFill>
              </a:rPr>
              <a:t>Training Partner with NSDC Reg. Number does not exists</a:t>
            </a:r>
            <a:r>
              <a:rPr lang="en-IN" sz="1100" dirty="0"/>
              <a:t>” will be populated</a:t>
            </a:r>
            <a:endParaRPr lang="en-US" sz="1100" dirty="0">
              <a:solidFill>
                <a:prstClr val="black"/>
              </a:solidFill>
            </a:endParaRPr>
          </a:p>
        </p:txBody>
      </p:sp>
      <p:sp>
        <p:nvSpPr>
          <p:cNvPr id="16" name="Title 1"/>
          <p:cNvSpPr txBox="1">
            <a:spLocks/>
          </p:cNvSpPr>
          <p:nvPr/>
        </p:nvSpPr>
        <p:spPr>
          <a:xfrm>
            <a:off x="287864" y="7683520"/>
            <a:ext cx="6970185" cy="594825"/>
          </a:xfrm>
          <a:prstGeom prst="rect">
            <a:avLst/>
          </a:prstGeom>
        </p:spPr>
        <p:txBody>
          <a:bodyPr tIns="126000" anchor="t" anchorCtr="0">
            <a:normAutofit/>
          </a:bodyPr>
          <a:lstStyle>
            <a:lvl1pPr algn="l" defTabSz="685800" rtl="0" eaLnBrk="1" latinLnBrk="0" hangingPunct="1">
              <a:lnSpc>
                <a:spcPct val="75000"/>
              </a:lnSpc>
              <a:spcBef>
                <a:spcPct val="0"/>
              </a:spcBef>
              <a:buNone/>
              <a:defRPr sz="2800" b="0" kern="1200">
                <a:solidFill>
                  <a:srgbClr val="605D5C"/>
                </a:solidFill>
                <a:latin typeface="Tahoma" panose="020B0604030504040204" pitchFamily="34" charset="0"/>
                <a:ea typeface="Tahoma" panose="020B0604030504040204" pitchFamily="34" charset="0"/>
                <a:cs typeface="Tahoma" panose="020B0604030504040204" pitchFamily="34" charset="0"/>
              </a:defRPr>
            </a:lvl1pPr>
          </a:lstStyle>
          <a:p>
            <a:r>
              <a:rPr lang="en-US" sz="1600" b="1" dirty="0">
                <a:latin typeface="Calibri" panose="020F0502020204030204"/>
              </a:rPr>
              <a:t>Steps to follow to search the updated targets</a:t>
            </a:r>
          </a:p>
        </p:txBody>
      </p:sp>
      <p:sp>
        <p:nvSpPr>
          <p:cNvPr id="17" name="Rectangle 16"/>
          <p:cNvSpPr/>
          <p:nvPr/>
        </p:nvSpPr>
        <p:spPr>
          <a:xfrm>
            <a:off x="287865" y="8060598"/>
            <a:ext cx="6151033" cy="769441"/>
          </a:xfrm>
          <a:prstGeom prst="rect">
            <a:avLst/>
          </a:prstGeom>
        </p:spPr>
        <p:txBody>
          <a:bodyPr wrap="square">
            <a:spAutoFit/>
          </a:bodyPr>
          <a:lstStyle/>
          <a:p>
            <a:r>
              <a:rPr lang="en-IN" sz="1100" dirty="0"/>
              <a:t>Please follow the given steps to search for the updated targets:</a:t>
            </a:r>
            <a:endParaRPr lang="en-US" sz="1100" dirty="0"/>
          </a:p>
          <a:p>
            <a:pPr lvl="0"/>
            <a:endParaRPr lang="en-IN" sz="1100" dirty="0"/>
          </a:p>
          <a:p>
            <a:pPr marL="171450" lvl="0" indent="-171450">
              <a:buFont typeface="Arial" panose="020B0604020202020204" pitchFamily="34" charset="0"/>
              <a:buChar char="•"/>
            </a:pPr>
            <a:r>
              <a:rPr lang="en-IN" sz="1100" dirty="0"/>
              <a:t>Under the Updated Targets Section, Enter the NSDC Registration Number and click on Search Button</a:t>
            </a:r>
            <a:endParaRPr lang="en-US" sz="1100" dirty="0"/>
          </a:p>
          <a:p>
            <a:pPr marL="171450" lvl="0" indent="-171450">
              <a:buFont typeface="Arial" panose="020B0604020202020204" pitchFamily="34" charset="0"/>
              <a:buChar char="•"/>
            </a:pPr>
            <a:r>
              <a:rPr lang="en-IN" sz="1100" dirty="0"/>
              <a:t>The result of the updated targets will be populated in the table</a:t>
            </a:r>
            <a:endParaRPr lang="en-US" sz="1100" dirty="0"/>
          </a:p>
        </p:txBody>
      </p:sp>
      <p:pic>
        <p:nvPicPr>
          <p:cNvPr id="15" name="Picture 14"/>
          <p:cNvPicPr/>
          <p:nvPr/>
        </p:nvPicPr>
        <p:blipFill rotWithShape="1">
          <a:blip r:embed="rId2"/>
          <a:srcRect l="5277" r="5367"/>
          <a:stretch/>
        </p:blipFill>
        <p:spPr bwMode="auto">
          <a:xfrm>
            <a:off x="417696" y="1612081"/>
            <a:ext cx="6059304" cy="3813220"/>
          </a:xfrm>
          <a:prstGeom prst="rect">
            <a:avLst/>
          </a:prstGeom>
          <a:ln w="15875">
            <a:solidFill>
              <a:schemeClr val="tx1"/>
            </a:solidFill>
          </a:ln>
          <a:extLst>
            <a:ext uri="{53640926-AAD7-44D8-BBD7-CCE9431645EC}">
              <a14:shadowObscured xmlns:a14="http://schemas.microsoft.com/office/drawing/2010/main"/>
            </a:ext>
          </a:extLst>
        </p:spPr>
      </p:pic>
      <p:sp>
        <p:nvSpPr>
          <p:cNvPr id="18" name="TextBox 17"/>
          <p:cNvSpPr txBox="1"/>
          <p:nvPr/>
        </p:nvSpPr>
        <p:spPr>
          <a:xfrm>
            <a:off x="5798919" y="-40341"/>
            <a:ext cx="1062318" cy="261610"/>
          </a:xfrm>
          <a:prstGeom prst="rect">
            <a:avLst/>
          </a:prstGeom>
          <a:noFill/>
        </p:spPr>
        <p:txBody>
          <a:bodyPr wrap="square" rtlCol="0">
            <a:spAutoFit/>
          </a:bodyPr>
          <a:lstStyle/>
          <a:p>
            <a:pPr algn="ctr"/>
            <a:r>
              <a:rPr lang="en-US" sz="1050" b="1" dirty="0">
                <a:solidFill>
                  <a:schemeClr val="bg1"/>
                </a:solidFill>
              </a:rPr>
              <a:t>Page 6</a:t>
            </a:r>
          </a:p>
        </p:txBody>
      </p:sp>
    </p:spTree>
    <p:extLst>
      <p:ext uri="{BB962C8B-B14F-4D97-AF65-F5344CB8AC3E}">
        <p14:creationId xmlns:p14="http://schemas.microsoft.com/office/powerpoint/2010/main" val="52682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32" y="7209340"/>
            <a:ext cx="2468880" cy="943070"/>
          </a:xfrm>
          <a:prstGeom prst="rect">
            <a:avLst/>
          </a:prstGeom>
        </p:spPr>
      </p:pic>
      <p:cxnSp>
        <p:nvCxnSpPr>
          <p:cNvPr id="3" name="Straight Connector 2"/>
          <p:cNvCxnSpPr/>
          <p:nvPr/>
        </p:nvCxnSpPr>
        <p:spPr>
          <a:xfrm>
            <a:off x="281354" y="8251170"/>
            <a:ext cx="4753101" cy="0"/>
          </a:xfrm>
          <a:prstGeom prst="line">
            <a:avLst/>
          </a:prstGeom>
          <a:ln w="28575">
            <a:solidFill>
              <a:srgbClr val="605D5C"/>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86762" y="8348998"/>
            <a:ext cx="6143844" cy="707886"/>
          </a:xfrm>
          <a:prstGeom prst="rect">
            <a:avLst/>
          </a:prstGeom>
          <a:noFill/>
        </p:spPr>
        <p:txBody>
          <a:bodyPr wrap="square" rtlCol="0">
            <a:spAutoFit/>
          </a:bodyPr>
          <a:lstStyle/>
          <a:p>
            <a:r>
              <a:rPr lang="en-US" sz="1600" b="1" dirty="0">
                <a:solidFill>
                  <a:schemeClr val="tx1">
                    <a:lumMod val="85000"/>
                    <a:lumOff val="15000"/>
                  </a:schemeClr>
                </a:solidFill>
              </a:rPr>
              <a:t>Smalt and Beryl</a:t>
            </a:r>
          </a:p>
          <a:p>
            <a:r>
              <a:rPr lang="en-US" sz="1200" dirty="0">
                <a:solidFill>
                  <a:schemeClr val="tx1">
                    <a:lumMod val="85000"/>
                    <a:lumOff val="15000"/>
                  </a:schemeClr>
                </a:solidFill>
              </a:rPr>
              <a:t>Technology Business Incubator, ABESIT Campus 2, NH24, Vijay Nagar, Ghaziabad, U.P. 201009 </a:t>
            </a:r>
          </a:p>
          <a:p>
            <a:endParaRPr lang="en-US" sz="1200" dirty="0">
              <a:solidFill>
                <a:schemeClr val="tx1">
                  <a:lumMod val="85000"/>
                  <a:lumOff val="15000"/>
                </a:schemeClr>
              </a:solidFill>
            </a:endParaRPr>
          </a:p>
        </p:txBody>
      </p:sp>
      <p:sp>
        <p:nvSpPr>
          <p:cNvPr id="6" name="Freeform 11"/>
          <p:cNvSpPr>
            <a:spLocks noEditPoints="1"/>
          </p:cNvSpPr>
          <p:nvPr/>
        </p:nvSpPr>
        <p:spPr bwMode="auto">
          <a:xfrm>
            <a:off x="281354" y="8962568"/>
            <a:ext cx="165602" cy="164714"/>
          </a:xfrm>
          <a:custGeom>
            <a:avLst/>
            <a:gdLst>
              <a:gd name="T0" fmla="*/ 2029 w 3359"/>
              <a:gd name="T1" fmla="*/ 3060 h 3341"/>
              <a:gd name="T2" fmla="*/ 2343 w 3359"/>
              <a:gd name="T3" fmla="*/ 3079 h 3341"/>
              <a:gd name="T4" fmla="*/ 2714 w 3359"/>
              <a:gd name="T5" fmla="*/ 2704 h 3341"/>
              <a:gd name="T6" fmla="*/ 817 w 3359"/>
              <a:gd name="T7" fmla="*/ 2613 h 3341"/>
              <a:gd name="T8" fmla="*/ 852 w 3359"/>
              <a:gd name="T9" fmla="*/ 2989 h 3341"/>
              <a:gd name="T10" fmla="*/ 1476 w 3359"/>
              <a:gd name="T11" fmla="*/ 3212 h 3341"/>
              <a:gd name="T12" fmla="*/ 1041 w 3359"/>
              <a:gd name="T13" fmla="*/ 2632 h 3341"/>
              <a:gd name="T14" fmla="*/ 2034 w 3359"/>
              <a:gd name="T15" fmla="*/ 2871 h 3341"/>
              <a:gd name="T16" fmla="*/ 1947 w 3359"/>
              <a:gd name="T17" fmla="*/ 2438 h 3341"/>
              <a:gd name="T18" fmla="*/ 1208 w 3359"/>
              <a:gd name="T19" fmla="*/ 2476 h 3341"/>
              <a:gd name="T20" fmla="*/ 1465 w 3359"/>
              <a:gd name="T21" fmla="*/ 3037 h 3341"/>
              <a:gd name="T22" fmla="*/ 2515 w 3359"/>
              <a:gd name="T23" fmla="*/ 2038 h 3341"/>
              <a:gd name="T24" fmla="*/ 2695 w 3359"/>
              <a:gd name="T25" fmla="*/ 2561 h 3341"/>
              <a:gd name="T26" fmla="*/ 3118 w 3359"/>
              <a:gd name="T27" fmla="*/ 2280 h 3341"/>
              <a:gd name="T28" fmla="*/ 2547 w 3359"/>
              <a:gd name="T29" fmla="*/ 1728 h 3341"/>
              <a:gd name="T30" fmla="*/ 2297 w 3359"/>
              <a:gd name="T31" fmla="*/ 2395 h 3341"/>
              <a:gd name="T32" fmla="*/ 1737 w 3359"/>
              <a:gd name="T33" fmla="*/ 1728 h 3341"/>
              <a:gd name="T34" fmla="*/ 1062 w 3359"/>
              <a:gd name="T35" fmla="*/ 2395 h 3341"/>
              <a:gd name="T36" fmla="*/ 929 w 3359"/>
              <a:gd name="T37" fmla="*/ 1728 h 3341"/>
              <a:gd name="T38" fmla="*/ 241 w 3359"/>
              <a:gd name="T39" fmla="*/ 2280 h 3341"/>
              <a:gd name="T40" fmla="*/ 664 w 3359"/>
              <a:gd name="T41" fmla="*/ 2561 h 3341"/>
              <a:gd name="T42" fmla="*/ 843 w 3359"/>
              <a:gd name="T43" fmla="*/ 2038 h 3341"/>
              <a:gd name="T44" fmla="*/ 2065 w 3359"/>
              <a:gd name="T45" fmla="*/ 944 h 3341"/>
              <a:gd name="T46" fmla="*/ 2414 w 3359"/>
              <a:gd name="T47" fmla="*/ 1400 h 3341"/>
              <a:gd name="T48" fmla="*/ 1046 w 3359"/>
              <a:gd name="T49" fmla="*/ 992 h 3341"/>
              <a:gd name="T50" fmla="*/ 1621 w 3359"/>
              <a:gd name="T51" fmla="*/ 1613 h 3341"/>
              <a:gd name="T52" fmla="*/ 2845 w 3359"/>
              <a:gd name="T53" fmla="*/ 636 h 3341"/>
              <a:gd name="T54" fmla="*/ 2461 w 3359"/>
              <a:gd name="T55" fmla="*/ 1066 h 3341"/>
              <a:gd name="T56" fmla="*/ 3235 w 3359"/>
              <a:gd name="T57" fmla="*/ 1511 h 3341"/>
              <a:gd name="T58" fmla="*/ 3018 w 3359"/>
              <a:gd name="T59" fmla="*/ 866 h 3341"/>
              <a:gd name="T60" fmla="*/ 342 w 3359"/>
              <a:gd name="T61" fmla="*/ 866 h 3341"/>
              <a:gd name="T62" fmla="*/ 125 w 3359"/>
              <a:gd name="T63" fmla="*/ 1511 h 3341"/>
              <a:gd name="T64" fmla="*/ 899 w 3359"/>
              <a:gd name="T65" fmla="*/ 1066 h 3341"/>
              <a:gd name="T66" fmla="*/ 515 w 3359"/>
              <a:gd name="T67" fmla="*/ 636 h 3341"/>
              <a:gd name="T68" fmla="*/ 2228 w 3359"/>
              <a:gd name="T69" fmla="*/ 789 h 3341"/>
              <a:gd name="T70" fmla="*/ 1813 w 3359"/>
              <a:gd name="T71" fmla="*/ 222 h 3341"/>
              <a:gd name="T72" fmla="*/ 1283 w 3359"/>
              <a:gd name="T73" fmla="*/ 529 h 3341"/>
              <a:gd name="T74" fmla="*/ 1521 w 3359"/>
              <a:gd name="T75" fmla="*/ 857 h 3341"/>
              <a:gd name="T76" fmla="*/ 2174 w 3359"/>
              <a:gd name="T77" fmla="*/ 467 h 3341"/>
              <a:gd name="T78" fmla="*/ 2682 w 3359"/>
              <a:gd name="T79" fmla="*/ 599 h 3341"/>
              <a:gd name="T80" fmla="*/ 2322 w 3359"/>
              <a:gd name="T81" fmla="*/ 253 h 3341"/>
              <a:gd name="T82" fmla="*/ 1385 w 3359"/>
              <a:gd name="T83" fmla="*/ 143 h 3341"/>
              <a:gd name="T84" fmla="*/ 803 w 3359"/>
              <a:gd name="T85" fmla="*/ 383 h 3341"/>
              <a:gd name="T86" fmla="*/ 932 w 3359"/>
              <a:gd name="T87" fmla="*/ 720 h 3341"/>
              <a:gd name="T88" fmla="*/ 1396 w 3359"/>
              <a:gd name="T89" fmla="*/ 208 h 3341"/>
              <a:gd name="T90" fmla="*/ 2047 w 3359"/>
              <a:gd name="T91" fmla="*/ 41 h 3341"/>
              <a:gd name="T92" fmla="*/ 2681 w 3359"/>
              <a:gd name="T93" fmla="*/ 331 h 3341"/>
              <a:gd name="T94" fmla="*/ 3081 w 3359"/>
              <a:gd name="T95" fmla="*/ 751 h 3341"/>
              <a:gd name="T96" fmla="*/ 3332 w 3359"/>
              <a:gd name="T97" fmla="*/ 1372 h 3341"/>
              <a:gd name="T98" fmla="*/ 3308 w 3359"/>
              <a:gd name="T99" fmla="*/ 2081 h 3341"/>
              <a:gd name="T100" fmla="*/ 3000 w 3359"/>
              <a:gd name="T101" fmla="*/ 2702 h 3341"/>
              <a:gd name="T102" fmla="*/ 2867 w 3359"/>
              <a:gd name="T103" fmla="*/ 2851 h 3341"/>
              <a:gd name="T104" fmla="*/ 2314 w 3359"/>
              <a:gd name="T105" fmla="*/ 3217 h 3341"/>
              <a:gd name="T106" fmla="*/ 1737 w 3359"/>
              <a:gd name="T107" fmla="*/ 3340 h 3341"/>
              <a:gd name="T108" fmla="*/ 1325 w 3359"/>
              <a:gd name="T109" fmla="*/ 3303 h 3341"/>
              <a:gd name="T110" fmla="*/ 712 w 3359"/>
              <a:gd name="T111" fmla="*/ 3034 h 3341"/>
              <a:gd name="T112" fmla="*/ 424 w 3359"/>
              <a:gd name="T113" fmla="*/ 2778 h 3341"/>
              <a:gd name="T114" fmla="*/ 114 w 3359"/>
              <a:gd name="T115" fmla="*/ 2273 h 3341"/>
              <a:gd name="T116" fmla="*/ 3 w 3359"/>
              <a:gd name="T117" fmla="*/ 1570 h 3341"/>
              <a:gd name="T118" fmla="*/ 182 w 3359"/>
              <a:gd name="T119" fmla="*/ 915 h 3341"/>
              <a:gd name="T120" fmla="*/ 457 w 3359"/>
              <a:gd name="T121" fmla="*/ 527 h 3341"/>
              <a:gd name="T122" fmla="*/ 1023 w 3359"/>
              <a:gd name="T123" fmla="*/ 134 h 3341"/>
              <a:gd name="T124" fmla="*/ 1654 w 3359"/>
              <a:gd name="T125" fmla="*/ 1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9" h="3341">
                <a:moveTo>
                  <a:pt x="2363" y="2539"/>
                </a:moveTo>
                <a:lnTo>
                  <a:pt x="2318" y="2632"/>
                </a:lnTo>
                <a:lnTo>
                  <a:pt x="2269" y="2723"/>
                </a:lnTo>
                <a:lnTo>
                  <a:pt x="2215" y="2811"/>
                </a:lnTo>
                <a:lnTo>
                  <a:pt x="2157" y="2897"/>
                </a:lnTo>
                <a:lnTo>
                  <a:pt x="2095" y="2980"/>
                </a:lnTo>
                <a:lnTo>
                  <a:pt x="2029" y="3060"/>
                </a:lnTo>
                <a:lnTo>
                  <a:pt x="1958" y="3138"/>
                </a:lnTo>
                <a:lnTo>
                  <a:pt x="1884" y="3212"/>
                </a:lnTo>
                <a:lnTo>
                  <a:pt x="1979" y="3196"/>
                </a:lnTo>
                <a:lnTo>
                  <a:pt x="2074" y="3175"/>
                </a:lnTo>
                <a:lnTo>
                  <a:pt x="2166" y="3148"/>
                </a:lnTo>
                <a:lnTo>
                  <a:pt x="2255" y="3117"/>
                </a:lnTo>
                <a:lnTo>
                  <a:pt x="2343" y="3079"/>
                </a:lnTo>
                <a:lnTo>
                  <a:pt x="2426" y="3036"/>
                </a:lnTo>
                <a:lnTo>
                  <a:pt x="2507" y="2989"/>
                </a:lnTo>
                <a:lnTo>
                  <a:pt x="2585" y="2938"/>
                </a:lnTo>
                <a:lnTo>
                  <a:pt x="2660" y="2881"/>
                </a:lnTo>
                <a:lnTo>
                  <a:pt x="2731" y="2820"/>
                </a:lnTo>
                <a:lnTo>
                  <a:pt x="2798" y="2756"/>
                </a:lnTo>
                <a:lnTo>
                  <a:pt x="2714" y="2704"/>
                </a:lnTo>
                <a:lnTo>
                  <a:pt x="2629" y="2656"/>
                </a:lnTo>
                <a:lnTo>
                  <a:pt x="2542" y="2613"/>
                </a:lnTo>
                <a:lnTo>
                  <a:pt x="2453" y="2573"/>
                </a:lnTo>
                <a:lnTo>
                  <a:pt x="2363" y="2539"/>
                </a:lnTo>
                <a:close/>
                <a:moveTo>
                  <a:pt x="997" y="2539"/>
                </a:moveTo>
                <a:lnTo>
                  <a:pt x="907" y="2573"/>
                </a:lnTo>
                <a:lnTo>
                  <a:pt x="817" y="2613"/>
                </a:lnTo>
                <a:lnTo>
                  <a:pt x="730" y="2656"/>
                </a:lnTo>
                <a:lnTo>
                  <a:pt x="644" y="2704"/>
                </a:lnTo>
                <a:lnTo>
                  <a:pt x="561" y="2756"/>
                </a:lnTo>
                <a:lnTo>
                  <a:pt x="629" y="2820"/>
                </a:lnTo>
                <a:lnTo>
                  <a:pt x="700" y="2881"/>
                </a:lnTo>
                <a:lnTo>
                  <a:pt x="774" y="2938"/>
                </a:lnTo>
                <a:lnTo>
                  <a:pt x="852" y="2989"/>
                </a:lnTo>
                <a:lnTo>
                  <a:pt x="933" y="3036"/>
                </a:lnTo>
                <a:lnTo>
                  <a:pt x="1017" y="3079"/>
                </a:lnTo>
                <a:lnTo>
                  <a:pt x="1104" y="3117"/>
                </a:lnTo>
                <a:lnTo>
                  <a:pt x="1194" y="3148"/>
                </a:lnTo>
                <a:lnTo>
                  <a:pt x="1286" y="3175"/>
                </a:lnTo>
                <a:lnTo>
                  <a:pt x="1379" y="3196"/>
                </a:lnTo>
                <a:lnTo>
                  <a:pt x="1476" y="3212"/>
                </a:lnTo>
                <a:lnTo>
                  <a:pt x="1401" y="3138"/>
                </a:lnTo>
                <a:lnTo>
                  <a:pt x="1331" y="3060"/>
                </a:lnTo>
                <a:lnTo>
                  <a:pt x="1265" y="2979"/>
                </a:lnTo>
                <a:lnTo>
                  <a:pt x="1202" y="2897"/>
                </a:lnTo>
                <a:lnTo>
                  <a:pt x="1144" y="2811"/>
                </a:lnTo>
                <a:lnTo>
                  <a:pt x="1091" y="2722"/>
                </a:lnTo>
                <a:lnTo>
                  <a:pt x="1041" y="2632"/>
                </a:lnTo>
                <a:lnTo>
                  <a:pt x="997" y="2539"/>
                </a:lnTo>
                <a:close/>
                <a:moveTo>
                  <a:pt x="1737" y="2421"/>
                </a:moveTo>
                <a:lnTo>
                  <a:pt x="1737" y="3189"/>
                </a:lnTo>
                <a:lnTo>
                  <a:pt x="1818" y="3115"/>
                </a:lnTo>
                <a:lnTo>
                  <a:pt x="1895" y="3037"/>
                </a:lnTo>
                <a:lnTo>
                  <a:pt x="1967" y="2955"/>
                </a:lnTo>
                <a:lnTo>
                  <a:pt x="2034" y="2871"/>
                </a:lnTo>
                <a:lnTo>
                  <a:pt x="2096" y="2783"/>
                </a:lnTo>
                <a:lnTo>
                  <a:pt x="2153" y="2692"/>
                </a:lnTo>
                <a:lnTo>
                  <a:pt x="2205" y="2598"/>
                </a:lnTo>
                <a:lnTo>
                  <a:pt x="2252" y="2502"/>
                </a:lnTo>
                <a:lnTo>
                  <a:pt x="2152" y="2476"/>
                </a:lnTo>
                <a:lnTo>
                  <a:pt x="2050" y="2454"/>
                </a:lnTo>
                <a:lnTo>
                  <a:pt x="1947" y="2438"/>
                </a:lnTo>
                <a:lnTo>
                  <a:pt x="1843" y="2428"/>
                </a:lnTo>
                <a:lnTo>
                  <a:pt x="1737" y="2421"/>
                </a:lnTo>
                <a:close/>
                <a:moveTo>
                  <a:pt x="1621" y="2421"/>
                </a:moveTo>
                <a:lnTo>
                  <a:pt x="1516" y="2428"/>
                </a:lnTo>
                <a:lnTo>
                  <a:pt x="1413" y="2438"/>
                </a:lnTo>
                <a:lnTo>
                  <a:pt x="1310" y="2454"/>
                </a:lnTo>
                <a:lnTo>
                  <a:pt x="1208" y="2476"/>
                </a:lnTo>
                <a:lnTo>
                  <a:pt x="1108" y="2502"/>
                </a:lnTo>
                <a:lnTo>
                  <a:pt x="1154" y="2598"/>
                </a:lnTo>
                <a:lnTo>
                  <a:pt x="1207" y="2692"/>
                </a:lnTo>
                <a:lnTo>
                  <a:pt x="1263" y="2783"/>
                </a:lnTo>
                <a:lnTo>
                  <a:pt x="1326" y="2871"/>
                </a:lnTo>
                <a:lnTo>
                  <a:pt x="1393" y="2955"/>
                </a:lnTo>
                <a:lnTo>
                  <a:pt x="1465" y="3037"/>
                </a:lnTo>
                <a:lnTo>
                  <a:pt x="1540" y="3115"/>
                </a:lnTo>
                <a:lnTo>
                  <a:pt x="1621" y="3189"/>
                </a:lnTo>
                <a:lnTo>
                  <a:pt x="1621" y="2421"/>
                </a:lnTo>
                <a:close/>
                <a:moveTo>
                  <a:pt x="2547" y="1728"/>
                </a:moveTo>
                <a:lnTo>
                  <a:pt x="2542" y="1833"/>
                </a:lnTo>
                <a:lnTo>
                  <a:pt x="2531" y="1935"/>
                </a:lnTo>
                <a:lnTo>
                  <a:pt x="2515" y="2038"/>
                </a:lnTo>
                <a:lnTo>
                  <a:pt x="2495" y="2138"/>
                </a:lnTo>
                <a:lnTo>
                  <a:pt x="2471" y="2238"/>
                </a:lnTo>
                <a:lnTo>
                  <a:pt x="2442" y="2335"/>
                </a:lnTo>
                <a:lnTo>
                  <a:pt x="2407" y="2432"/>
                </a:lnTo>
                <a:lnTo>
                  <a:pt x="2505" y="2469"/>
                </a:lnTo>
                <a:lnTo>
                  <a:pt x="2601" y="2512"/>
                </a:lnTo>
                <a:lnTo>
                  <a:pt x="2695" y="2561"/>
                </a:lnTo>
                <a:lnTo>
                  <a:pt x="2787" y="2613"/>
                </a:lnTo>
                <a:lnTo>
                  <a:pt x="2877" y="2669"/>
                </a:lnTo>
                <a:lnTo>
                  <a:pt x="2933" y="2598"/>
                </a:lnTo>
                <a:lnTo>
                  <a:pt x="2987" y="2523"/>
                </a:lnTo>
                <a:lnTo>
                  <a:pt x="3036" y="2445"/>
                </a:lnTo>
                <a:lnTo>
                  <a:pt x="3079" y="2364"/>
                </a:lnTo>
                <a:lnTo>
                  <a:pt x="3118" y="2280"/>
                </a:lnTo>
                <a:lnTo>
                  <a:pt x="3152" y="2193"/>
                </a:lnTo>
                <a:lnTo>
                  <a:pt x="3181" y="2104"/>
                </a:lnTo>
                <a:lnTo>
                  <a:pt x="3205" y="2013"/>
                </a:lnTo>
                <a:lnTo>
                  <a:pt x="3223" y="1920"/>
                </a:lnTo>
                <a:lnTo>
                  <a:pt x="3236" y="1825"/>
                </a:lnTo>
                <a:lnTo>
                  <a:pt x="3242" y="1728"/>
                </a:lnTo>
                <a:lnTo>
                  <a:pt x="2547" y="1728"/>
                </a:lnTo>
                <a:close/>
                <a:moveTo>
                  <a:pt x="1737" y="1728"/>
                </a:moveTo>
                <a:lnTo>
                  <a:pt x="1737" y="2306"/>
                </a:lnTo>
                <a:lnTo>
                  <a:pt x="1852" y="2312"/>
                </a:lnTo>
                <a:lnTo>
                  <a:pt x="1966" y="2324"/>
                </a:lnTo>
                <a:lnTo>
                  <a:pt x="2077" y="2342"/>
                </a:lnTo>
                <a:lnTo>
                  <a:pt x="2188" y="2366"/>
                </a:lnTo>
                <a:lnTo>
                  <a:pt x="2297" y="2395"/>
                </a:lnTo>
                <a:lnTo>
                  <a:pt x="2335" y="2289"/>
                </a:lnTo>
                <a:lnTo>
                  <a:pt x="2367" y="2180"/>
                </a:lnTo>
                <a:lnTo>
                  <a:pt x="2392" y="2069"/>
                </a:lnTo>
                <a:lnTo>
                  <a:pt x="2411" y="1957"/>
                </a:lnTo>
                <a:lnTo>
                  <a:pt x="2425" y="1843"/>
                </a:lnTo>
                <a:lnTo>
                  <a:pt x="2431" y="1728"/>
                </a:lnTo>
                <a:lnTo>
                  <a:pt x="1737" y="1728"/>
                </a:lnTo>
                <a:close/>
                <a:moveTo>
                  <a:pt x="929" y="1728"/>
                </a:moveTo>
                <a:lnTo>
                  <a:pt x="935" y="1843"/>
                </a:lnTo>
                <a:lnTo>
                  <a:pt x="949" y="1957"/>
                </a:lnTo>
                <a:lnTo>
                  <a:pt x="968" y="2069"/>
                </a:lnTo>
                <a:lnTo>
                  <a:pt x="993" y="2180"/>
                </a:lnTo>
                <a:lnTo>
                  <a:pt x="1024" y="2288"/>
                </a:lnTo>
                <a:lnTo>
                  <a:pt x="1062" y="2395"/>
                </a:lnTo>
                <a:lnTo>
                  <a:pt x="1172" y="2366"/>
                </a:lnTo>
                <a:lnTo>
                  <a:pt x="1282" y="2342"/>
                </a:lnTo>
                <a:lnTo>
                  <a:pt x="1394" y="2324"/>
                </a:lnTo>
                <a:lnTo>
                  <a:pt x="1508" y="2312"/>
                </a:lnTo>
                <a:lnTo>
                  <a:pt x="1621" y="2306"/>
                </a:lnTo>
                <a:lnTo>
                  <a:pt x="1621" y="1728"/>
                </a:lnTo>
                <a:lnTo>
                  <a:pt x="929" y="1728"/>
                </a:lnTo>
                <a:close/>
                <a:moveTo>
                  <a:pt x="118" y="1728"/>
                </a:moveTo>
                <a:lnTo>
                  <a:pt x="124" y="1825"/>
                </a:lnTo>
                <a:lnTo>
                  <a:pt x="137" y="1920"/>
                </a:lnTo>
                <a:lnTo>
                  <a:pt x="155" y="2013"/>
                </a:lnTo>
                <a:lnTo>
                  <a:pt x="178" y="2104"/>
                </a:lnTo>
                <a:lnTo>
                  <a:pt x="207" y="2193"/>
                </a:lnTo>
                <a:lnTo>
                  <a:pt x="241" y="2280"/>
                </a:lnTo>
                <a:lnTo>
                  <a:pt x="280" y="2364"/>
                </a:lnTo>
                <a:lnTo>
                  <a:pt x="324" y="2445"/>
                </a:lnTo>
                <a:lnTo>
                  <a:pt x="373" y="2523"/>
                </a:lnTo>
                <a:lnTo>
                  <a:pt x="425" y="2598"/>
                </a:lnTo>
                <a:lnTo>
                  <a:pt x="483" y="2669"/>
                </a:lnTo>
                <a:lnTo>
                  <a:pt x="573" y="2613"/>
                </a:lnTo>
                <a:lnTo>
                  <a:pt x="664" y="2561"/>
                </a:lnTo>
                <a:lnTo>
                  <a:pt x="758" y="2512"/>
                </a:lnTo>
                <a:lnTo>
                  <a:pt x="855" y="2469"/>
                </a:lnTo>
                <a:lnTo>
                  <a:pt x="953" y="2432"/>
                </a:lnTo>
                <a:lnTo>
                  <a:pt x="918" y="2335"/>
                </a:lnTo>
                <a:lnTo>
                  <a:pt x="889" y="2238"/>
                </a:lnTo>
                <a:lnTo>
                  <a:pt x="863" y="2138"/>
                </a:lnTo>
                <a:lnTo>
                  <a:pt x="843" y="2038"/>
                </a:lnTo>
                <a:lnTo>
                  <a:pt x="829" y="1935"/>
                </a:lnTo>
                <a:lnTo>
                  <a:pt x="818" y="1833"/>
                </a:lnTo>
                <a:lnTo>
                  <a:pt x="813" y="1728"/>
                </a:lnTo>
                <a:lnTo>
                  <a:pt x="118" y="1728"/>
                </a:lnTo>
                <a:close/>
                <a:moveTo>
                  <a:pt x="2276" y="894"/>
                </a:moveTo>
                <a:lnTo>
                  <a:pt x="2171" y="922"/>
                </a:lnTo>
                <a:lnTo>
                  <a:pt x="2065" y="944"/>
                </a:lnTo>
                <a:lnTo>
                  <a:pt x="1956" y="960"/>
                </a:lnTo>
                <a:lnTo>
                  <a:pt x="1848" y="972"/>
                </a:lnTo>
                <a:lnTo>
                  <a:pt x="1737" y="977"/>
                </a:lnTo>
                <a:lnTo>
                  <a:pt x="1737" y="1613"/>
                </a:lnTo>
                <a:lnTo>
                  <a:pt x="2431" y="1613"/>
                </a:lnTo>
                <a:lnTo>
                  <a:pt x="2425" y="1506"/>
                </a:lnTo>
                <a:lnTo>
                  <a:pt x="2414" y="1400"/>
                </a:lnTo>
                <a:lnTo>
                  <a:pt x="2397" y="1295"/>
                </a:lnTo>
                <a:lnTo>
                  <a:pt x="2374" y="1193"/>
                </a:lnTo>
                <a:lnTo>
                  <a:pt x="2347" y="1091"/>
                </a:lnTo>
                <a:lnTo>
                  <a:pt x="2314" y="992"/>
                </a:lnTo>
                <a:lnTo>
                  <a:pt x="2276" y="894"/>
                </a:lnTo>
                <a:close/>
                <a:moveTo>
                  <a:pt x="1083" y="894"/>
                </a:moveTo>
                <a:lnTo>
                  <a:pt x="1046" y="992"/>
                </a:lnTo>
                <a:lnTo>
                  <a:pt x="1013" y="1091"/>
                </a:lnTo>
                <a:lnTo>
                  <a:pt x="984" y="1193"/>
                </a:lnTo>
                <a:lnTo>
                  <a:pt x="962" y="1295"/>
                </a:lnTo>
                <a:lnTo>
                  <a:pt x="945" y="1400"/>
                </a:lnTo>
                <a:lnTo>
                  <a:pt x="935" y="1506"/>
                </a:lnTo>
                <a:lnTo>
                  <a:pt x="929" y="1613"/>
                </a:lnTo>
                <a:lnTo>
                  <a:pt x="1621" y="1613"/>
                </a:lnTo>
                <a:lnTo>
                  <a:pt x="1621" y="977"/>
                </a:lnTo>
                <a:lnTo>
                  <a:pt x="1512" y="972"/>
                </a:lnTo>
                <a:lnTo>
                  <a:pt x="1402" y="960"/>
                </a:lnTo>
                <a:lnTo>
                  <a:pt x="1295" y="944"/>
                </a:lnTo>
                <a:lnTo>
                  <a:pt x="1189" y="922"/>
                </a:lnTo>
                <a:lnTo>
                  <a:pt x="1083" y="894"/>
                </a:lnTo>
                <a:close/>
                <a:moveTo>
                  <a:pt x="2845" y="636"/>
                </a:moveTo>
                <a:lnTo>
                  <a:pt x="2758" y="689"/>
                </a:lnTo>
                <a:lnTo>
                  <a:pt x="2668" y="738"/>
                </a:lnTo>
                <a:lnTo>
                  <a:pt x="2576" y="782"/>
                </a:lnTo>
                <a:lnTo>
                  <a:pt x="2483" y="823"/>
                </a:lnTo>
                <a:lnTo>
                  <a:pt x="2388" y="859"/>
                </a:lnTo>
                <a:lnTo>
                  <a:pt x="2427" y="961"/>
                </a:lnTo>
                <a:lnTo>
                  <a:pt x="2461" y="1066"/>
                </a:lnTo>
                <a:lnTo>
                  <a:pt x="2489" y="1172"/>
                </a:lnTo>
                <a:lnTo>
                  <a:pt x="2512" y="1281"/>
                </a:lnTo>
                <a:lnTo>
                  <a:pt x="2529" y="1390"/>
                </a:lnTo>
                <a:lnTo>
                  <a:pt x="2541" y="1501"/>
                </a:lnTo>
                <a:lnTo>
                  <a:pt x="2547" y="1613"/>
                </a:lnTo>
                <a:lnTo>
                  <a:pt x="3242" y="1613"/>
                </a:lnTo>
                <a:lnTo>
                  <a:pt x="3235" y="1511"/>
                </a:lnTo>
                <a:lnTo>
                  <a:pt x="3222" y="1412"/>
                </a:lnTo>
                <a:lnTo>
                  <a:pt x="3202" y="1314"/>
                </a:lnTo>
                <a:lnTo>
                  <a:pt x="3176" y="1220"/>
                </a:lnTo>
                <a:lnTo>
                  <a:pt x="3144" y="1127"/>
                </a:lnTo>
                <a:lnTo>
                  <a:pt x="3107" y="1037"/>
                </a:lnTo>
                <a:lnTo>
                  <a:pt x="3065" y="950"/>
                </a:lnTo>
                <a:lnTo>
                  <a:pt x="3018" y="866"/>
                </a:lnTo>
                <a:lnTo>
                  <a:pt x="2965" y="785"/>
                </a:lnTo>
                <a:lnTo>
                  <a:pt x="2907" y="709"/>
                </a:lnTo>
                <a:lnTo>
                  <a:pt x="2845" y="636"/>
                </a:lnTo>
                <a:close/>
                <a:moveTo>
                  <a:pt x="515" y="636"/>
                </a:moveTo>
                <a:lnTo>
                  <a:pt x="453" y="709"/>
                </a:lnTo>
                <a:lnTo>
                  <a:pt x="395" y="785"/>
                </a:lnTo>
                <a:lnTo>
                  <a:pt x="342" y="866"/>
                </a:lnTo>
                <a:lnTo>
                  <a:pt x="295" y="950"/>
                </a:lnTo>
                <a:lnTo>
                  <a:pt x="253" y="1037"/>
                </a:lnTo>
                <a:lnTo>
                  <a:pt x="215" y="1127"/>
                </a:lnTo>
                <a:lnTo>
                  <a:pt x="183" y="1220"/>
                </a:lnTo>
                <a:lnTo>
                  <a:pt x="158" y="1314"/>
                </a:lnTo>
                <a:lnTo>
                  <a:pt x="138" y="1412"/>
                </a:lnTo>
                <a:lnTo>
                  <a:pt x="125" y="1511"/>
                </a:lnTo>
                <a:lnTo>
                  <a:pt x="118" y="1613"/>
                </a:lnTo>
                <a:lnTo>
                  <a:pt x="813" y="1613"/>
                </a:lnTo>
                <a:lnTo>
                  <a:pt x="819" y="1501"/>
                </a:lnTo>
                <a:lnTo>
                  <a:pt x="831" y="1390"/>
                </a:lnTo>
                <a:lnTo>
                  <a:pt x="848" y="1281"/>
                </a:lnTo>
                <a:lnTo>
                  <a:pt x="871" y="1172"/>
                </a:lnTo>
                <a:lnTo>
                  <a:pt x="899" y="1066"/>
                </a:lnTo>
                <a:lnTo>
                  <a:pt x="933" y="961"/>
                </a:lnTo>
                <a:lnTo>
                  <a:pt x="972" y="859"/>
                </a:lnTo>
                <a:lnTo>
                  <a:pt x="877" y="823"/>
                </a:lnTo>
                <a:lnTo>
                  <a:pt x="783" y="782"/>
                </a:lnTo>
                <a:lnTo>
                  <a:pt x="692" y="738"/>
                </a:lnTo>
                <a:lnTo>
                  <a:pt x="602" y="689"/>
                </a:lnTo>
                <a:lnTo>
                  <a:pt x="515" y="636"/>
                </a:lnTo>
                <a:close/>
                <a:moveTo>
                  <a:pt x="1737" y="153"/>
                </a:moveTo>
                <a:lnTo>
                  <a:pt x="1737" y="862"/>
                </a:lnTo>
                <a:lnTo>
                  <a:pt x="1837" y="857"/>
                </a:lnTo>
                <a:lnTo>
                  <a:pt x="1937" y="847"/>
                </a:lnTo>
                <a:lnTo>
                  <a:pt x="2035" y="831"/>
                </a:lnTo>
                <a:lnTo>
                  <a:pt x="2132" y="813"/>
                </a:lnTo>
                <a:lnTo>
                  <a:pt x="2228" y="789"/>
                </a:lnTo>
                <a:lnTo>
                  <a:pt x="2182" y="700"/>
                </a:lnTo>
                <a:lnTo>
                  <a:pt x="2131" y="613"/>
                </a:lnTo>
                <a:lnTo>
                  <a:pt x="2076" y="529"/>
                </a:lnTo>
                <a:lnTo>
                  <a:pt x="2016" y="448"/>
                </a:lnTo>
                <a:lnTo>
                  <a:pt x="1953" y="370"/>
                </a:lnTo>
                <a:lnTo>
                  <a:pt x="1886" y="294"/>
                </a:lnTo>
                <a:lnTo>
                  <a:pt x="1813" y="222"/>
                </a:lnTo>
                <a:lnTo>
                  <a:pt x="1737" y="153"/>
                </a:lnTo>
                <a:close/>
                <a:moveTo>
                  <a:pt x="1621" y="153"/>
                </a:moveTo>
                <a:lnTo>
                  <a:pt x="1546" y="222"/>
                </a:lnTo>
                <a:lnTo>
                  <a:pt x="1474" y="294"/>
                </a:lnTo>
                <a:lnTo>
                  <a:pt x="1407" y="370"/>
                </a:lnTo>
                <a:lnTo>
                  <a:pt x="1342" y="448"/>
                </a:lnTo>
                <a:lnTo>
                  <a:pt x="1283" y="529"/>
                </a:lnTo>
                <a:lnTo>
                  <a:pt x="1229" y="613"/>
                </a:lnTo>
                <a:lnTo>
                  <a:pt x="1178" y="700"/>
                </a:lnTo>
                <a:lnTo>
                  <a:pt x="1132" y="789"/>
                </a:lnTo>
                <a:lnTo>
                  <a:pt x="1228" y="813"/>
                </a:lnTo>
                <a:lnTo>
                  <a:pt x="1325" y="831"/>
                </a:lnTo>
                <a:lnTo>
                  <a:pt x="1422" y="847"/>
                </a:lnTo>
                <a:lnTo>
                  <a:pt x="1521" y="857"/>
                </a:lnTo>
                <a:lnTo>
                  <a:pt x="1621" y="862"/>
                </a:lnTo>
                <a:lnTo>
                  <a:pt x="1621" y="153"/>
                </a:lnTo>
                <a:close/>
                <a:moveTo>
                  <a:pt x="1884" y="129"/>
                </a:moveTo>
                <a:lnTo>
                  <a:pt x="1964" y="208"/>
                </a:lnTo>
                <a:lnTo>
                  <a:pt x="2038" y="291"/>
                </a:lnTo>
                <a:lnTo>
                  <a:pt x="2109" y="378"/>
                </a:lnTo>
                <a:lnTo>
                  <a:pt x="2174" y="467"/>
                </a:lnTo>
                <a:lnTo>
                  <a:pt x="2234" y="560"/>
                </a:lnTo>
                <a:lnTo>
                  <a:pt x="2290" y="656"/>
                </a:lnTo>
                <a:lnTo>
                  <a:pt x="2341" y="753"/>
                </a:lnTo>
                <a:lnTo>
                  <a:pt x="2428" y="720"/>
                </a:lnTo>
                <a:lnTo>
                  <a:pt x="2514" y="684"/>
                </a:lnTo>
                <a:lnTo>
                  <a:pt x="2599" y="644"/>
                </a:lnTo>
                <a:lnTo>
                  <a:pt x="2682" y="599"/>
                </a:lnTo>
                <a:lnTo>
                  <a:pt x="2763" y="551"/>
                </a:lnTo>
                <a:lnTo>
                  <a:pt x="2698" y="491"/>
                </a:lnTo>
                <a:lnTo>
                  <a:pt x="2628" y="436"/>
                </a:lnTo>
                <a:lnTo>
                  <a:pt x="2555" y="383"/>
                </a:lnTo>
                <a:lnTo>
                  <a:pt x="2481" y="336"/>
                </a:lnTo>
                <a:lnTo>
                  <a:pt x="2403" y="292"/>
                </a:lnTo>
                <a:lnTo>
                  <a:pt x="2322" y="253"/>
                </a:lnTo>
                <a:lnTo>
                  <a:pt x="2238" y="219"/>
                </a:lnTo>
                <a:lnTo>
                  <a:pt x="2153" y="188"/>
                </a:lnTo>
                <a:lnTo>
                  <a:pt x="2065" y="163"/>
                </a:lnTo>
                <a:lnTo>
                  <a:pt x="1975" y="143"/>
                </a:lnTo>
                <a:lnTo>
                  <a:pt x="1884" y="129"/>
                </a:lnTo>
                <a:close/>
                <a:moveTo>
                  <a:pt x="1476" y="129"/>
                </a:moveTo>
                <a:lnTo>
                  <a:pt x="1385" y="143"/>
                </a:lnTo>
                <a:lnTo>
                  <a:pt x="1294" y="163"/>
                </a:lnTo>
                <a:lnTo>
                  <a:pt x="1207" y="188"/>
                </a:lnTo>
                <a:lnTo>
                  <a:pt x="1121" y="219"/>
                </a:lnTo>
                <a:lnTo>
                  <a:pt x="1038" y="253"/>
                </a:lnTo>
                <a:lnTo>
                  <a:pt x="957" y="292"/>
                </a:lnTo>
                <a:lnTo>
                  <a:pt x="879" y="336"/>
                </a:lnTo>
                <a:lnTo>
                  <a:pt x="803" y="383"/>
                </a:lnTo>
                <a:lnTo>
                  <a:pt x="732" y="436"/>
                </a:lnTo>
                <a:lnTo>
                  <a:pt x="662" y="491"/>
                </a:lnTo>
                <a:lnTo>
                  <a:pt x="597" y="551"/>
                </a:lnTo>
                <a:lnTo>
                  <a:pt x="678" y="599"/>
                </a:lnTo>
                <a:lnTo>
                  <a:pt x="760" y="644"/>
                </a:lnTo>
                <a:lnTo>
                  <a:pt x="845" y="684"/>
                </a:lnTo>
                <a:lnTo>
                  <a:pt x="932" y="720"/>
                </a:lnTo>
                <a:lnTo>
                  <a:pt x="1019" y="753"/>
                </a:lnTo>
                <a:lnTo>
                  <a:pt x="1070" y="656"/>
                </a:lnTo>
                <a:lnTo>
                  <a:pt x="1124" y="560"/>
                </a:lnTo>
                <a:lnTo>
                  <a:pt x="1186" y="467"/>
                </a:lnTo>
                <a:lnTo>
                  <a:pt x="1251" y="378"/>
                </a:lnTo>
                <a:lnTo>
                  <a:pt x="1321" y="291"/>
                </a:lnTo>
                <a:lnTo>
                  <a:pt x="1396" y="208"/>
                </a:lnTo>
                <a:lnTo>
                  <a:pt x="1476" y="129"/>
                </a:lnTo>
                <a:close/>
                <a:moveTo>
                  <a:pt x="1679" y="0"/>
                </a:moveTo>
                <a:lnTo>
                  <a:pt x="1706" y="1"/>
                </a:lnTo>
                <a:lnTo>
                  <a:pt x="1738" y="2"/>
                </a:lnTo>
                <a:lnTo>
                  <a:pt x="1843" y="8"/>
                </a:lnTo>
                <a:lnTo>
                  <a:pt x="1946" y="22"/>
                </a:lnTo>
                <a:lnTo>
                  <a:pt x="2047" y="41"/>
                </a:lnTo>
                <a:lnTo>
                  <a:pt x="2146" y="66"/>
                </a:lnTo>
                <a:lnTo>
                  <a:pt x="2243" y="97"/>
                </a:lnTo>
                <a:lnTo>
                  <a:pt x="2336" y="134"/>
                </a:lnTo>
                <a:lnTo>
                  <a:pt x="2427" y="175"/>
                </a:lnTo>
                <a:lnTo>
                  <a:pt x="2515" y="222"/>
                </a:lnTo>
                <a:lnTo>
                  <a:pt x="2600" y="274"/>
                </a:lnTo>
                <a:lnTo>
                  <a:pt x="2681" y="331"/>
                </a:lnTo>
                <a:lnTo>
                  <a:pt x="2759" y="392"/>
                </a:lnTo>
                <a:lnTo>
                  <a:pt x="2832" y="458"/>
                </a:lnTo>
                <a:lnTo>
                  <a:pt x="2903" y="527"/>
                </a:lnTo>
                <a:lnTo>
                  <a:pt x="2903" y="528"/>
                </a:lnTo>
                <a:lnTo>
                  <a:pt x="2966" y="599"/>
                </a:lnTo>
                <a:lnTo>
                  <a:pt x="3026" y="673"/>
                </a:lnTo>
                <a:lnTo>
                  <a:pt x="3081" y="751"/>
                </a:lnTo>
                <a:lnTo>
                  <a:pt x="3131" y="831"/>
                </a:lnTo>
                <a:lnTo>
                  <a:pt x="3177" y="915"/>
                </a:lnTo>
                <a:lnTo>
                  <a:pt x="3219" y="1001"/>
                </a:lnTo>
                <a:lnTo>
                  <a:pt x="3255" y="1091"/>
                </a:lnTo>
                <a:lnTo>
                  <a:pt x="3286" y="1182"/>
                </a:lnTo>
                <a:lnTo>
                  <a:pt x="3311" y="1276"/>
                </a:lnTo>
                <a:lnTo>
                  <a:pt x="3332" y="1372"/>
                </a:lnTo>
                <a:lnTo>
                  <a:pt x="3347" y="1469"/>
                </a:lnTo>
                <a:lnTo>
                  <a:pt x="3356" y="1570"/>
                </a:lnTo>
                <a:lnTo>
                  <a:pt x="3359" y="1670"/>
                </a:lnTo>
                <a:lnTo>
                  <a:pt x="3356" y="1776"/>
                </a:lnTo>
                <a:lnTo>
                  <a:pt x="3346" y="1880"/>
                </a:lnTo>
                <a:lnTo>
                  <a:pt x="3330" y="1981"/>
                </a:lnTo>
                <a:lnTo>
                  <a:pt x="3308" y="2081"/>
                </a:lnTo>
                <a:lnTo>
                  <a:pt x="3280" y="2178"/>
                </a:lnTo>
                <a:lnTo>
                  <a:pt x="3246" y="2273"/>
                </a:lnTo>
                <a:lnTo>
                  <a:pt x="3207" y="2365"/>
                </a:lnTo>
                <a:lnTo>
                  <a:pt x="3163" y="2454"/>
                </a:lnTo>
                <a:lnTo>
                  <a:pt x="3113" y="2540"/>
                </a:lnTo>
                <a:lnTo>
                  <a:pt x="3059" y="2622"/>
                </a:lnTo>
                <a:lnTo>
                  <a:pt x="3000" y="2702"/>
                </a:lnTo>
                <a:lnTo>
                  <a:pt x="2936" y="2777"/>
                </a:lnTo>
                <a:lnTo>
                  <a:pt x="2936" y="2778"/>
                </a:lnTo>
                <a:lnTo>
                  <a:pt x="2934" y="2779"/>
                </a:lnTo>
                <a:lnTo>
                  <a:pt x="2934" y="2780"/>
                </a:lnTo>
                <a:lnTo>
                  <a:pt x="2933" y="2780"/>
                </a:lnTo>
                <a:lnTo>
                  <a:pt x="2932" y="2781"/>
                </a:lnTo>
                <a:lnTo>
                  <a:pt x="2867" y="2851"/>
                </a:lnTo>
                <a:lnTo>
                  <a:pt x="2798" y="2916"/>
                </a:lnTo>
                <a:lnTo>
                  <a:pt x="2725" y="2976"/>
                </a:lnTo>
                <a:lnTo>
                  <a:pt x="2649" y="3034"/>
                </a:lnTo>
                <a:lnTo>
                  <a:pt x="2570" y="3086"/>
                </a:lnTo>
                <a:lnTo>
                  <a:pt x="2487" y="3134"/>
                </a:lnTo>
                <a:lnTo>
                  <a:pt x="2402" y="3178"/>
                </a:lnTo>
                <a:lnTo>
                  <a:pt x="2314" y="3217"/>
                </a:lnTo>
                <a:lnTo>
                  <a:pt x="2224" y="3251"/>
                </a:lnTo>
                <a:lnTo>
                  <a:pt x="2130" y="3280"/>
                </a:lnTo>
                <a:lnTo>
                  <a:pt x="2035" y="3303"/>
                </a:lnTo>
                <a:lnTo>
                  <a:pt x="1937" y="3321"/>
                </a:lnTo>
                <a:lnTo>
                  <a:pt x="1838" y="3333"/>
                </a:lnTo>
                <a:lnTo>
                  <a:pt x="1738" y="3340"/>
                </a:lnTo>
                <a:lnTo>
                  <a:pt x="1737" y="3340"/>
                </a:lnTo>
                <a:lnTo>
                  <a:pt x="1706" y="3341"/>
                </a:lnTo>
                <a:lnTo>
                  <a:pt x="1679" y="3341"/>
                </a:lnTo>
                <a:lnTo>
                  <a:pt x="1654" y="3341"/>
                </a:lnTo>
                <a:lnTo>
                  <a:pt x="1621" y="3340"/>
                </a:lnTo>
                <a:lnTo>
                  <a:pt x="1521" y="3333"/>
                </a:lnTo>
                <a:lnTo>
                  <a:pt x="1422" y="3321"/>
                </a:lnTo>
                <a:lnTo>
                  <a:pt x="1325" y="3303"/>
                </a:lnTo>
                <a:lnTo>
                  <a:pt x="1230" y="3280"/>
                </a:lnTo>
                <a:lnTo>
                  <a:pt x="1137" y="3251"/>
                </a:lnTo>
                <a:lnTo>
                  <a:pt x="1047" y="3217"/>
                </a:lnTo>
                <a:lnTo>
                  <a:pt x="958" y="3178"/>
                </a:lnTo>
                <a:lnTo>
                  <a:pt x="873" y="3134"/>
                </a:lnTo>
                <a:lnTo>
                  <a:pt x="791" y="3087"/>
                </a:lnTo>
                <a:lnTo>
                  <a:pt x="712" y="3034"/>
                </a:lnTo>
                <a:lnTo>
                  <a:pt x="635" y="2977"/>
                </a:lnTo>
                <a:lnTo>
                  <a:pt x="562" y="2917"/>
                </a:lnTo>
                <a:lnTo>
                  <a:pt x="494" y="2852"/>
                </a:lnTo>
                <a:lnTo>
                  <a:pt x="428" y="2783"/>
                </a:lnTo>
                <a:lnTo>
                  <a:pt x="426" y="2781"/>
                </a:lnTo>
                <a:lnTo>
                  <a:pt x="424" y="2779"/>
                </a:lnTo>
                <a:lnTo>
                  <a:pt x="424" y="2778"/>
                </a:lnTo>
                <a:lnTo>
                  <a:pt x="423" y="2777"/>
                </a:lnTo>
                <a:lnTo>
                  <a:pt x="360" y="2702"/>
                </a:lnTo>
                <a:lnTo>
                  <a:pt x="301" y="2622"/>
                </a:lnTo>
                <a:lnTo>
                  <a:pt x="246" y="2540"/>
                </a:lnTo>
                <a:lnTo>
                  <a:pt x="197" y="2454"/>
                </a:lnTo>
                <a:lnTo>
                  <a:pt x="153" y="2365"/>
                </a:lnTo>
                <a:lnTo>
                  <a:pt x="114" y="2273"/>
                </a:lnTo>
                <a:lnTo>
                  <a:pt x="80" y="2178"/>
                </a:lnTo>
                <a:lnTo>
                  <a:pt x="52" y="2081"/>
                </a:lnTo>
                <a:lnTo>
                  <a:pt x="29" y="1981"/>
                </a:lnTo>
                <a:lnTo>
                  <a:pt x="14" y="1880"/>
                </a:lnTo>
                <a:lnTo>
                  <a:pt x="4" y="1776"/>
                </a:lnTo>
                <a:lnTo>
                  <a:pt x="0" y="1670"/>
                </a:lnTo>
                <a:lnTo>
                  <a:pt x="3" y="1570"/>
                </a:lnTo>
                <a:lnTo>
                  <a:pt x="13" y="1469"/>
                </a:lnTo>
                <a:lnTo>
                  <a:pt x="27" y="1372"/>
                </a:lnTo>
                <a:lnTo>
                  <a:pt x="47" y="1276"/>
                </a:lnTo>
                <a:lnTo>
                  <a:pt x="74" y="1182"/>
                </a:lnTo>
                <a:lnTo>
                  <a:pt x="105" y="1091"/>
                </a:lnTo>
                <a:lnTo>
                  <a:pt x="141" y="1001"/>
                </a:lnTo>
                <a:lnTo>
                  <a:pt x="182" y="915"/>
                </a:lnTo>
                <a:lnTo>
                  <a:pt x="228" y="831"/>
                </a:lnTo>
                <a:lnTo>
                  <a:pt x="279" y="751"/>
                </a:lnTo>
                <a:lnTo>
                  <a:pt x="334" y="673"/>
                </a:lnTo>
                <a:lnTo>
                  <a:pt x="393" y="599"/>
                </a:lnTo>
                <a:lnTo>
                  <a:pt x="456" y="528"/>
                </a:lnTo>
                <a:lnTo>
                  <a:pt x="457" y="528"/>
                </a:lnTo>
                <a:lnTo>
                  <a:pt x="457" y="527"/>
                </a:lnTo>
                <a:lnTo>
                  <a:pt x="527" y="458"/>
                </a:lnTo>
                <a:lnTo>
                  <a:pt x="601" y="392"/>
                </a:lnTo>
                <a:lnTo>
                  <a:pt x="679" y="331"/>
                </a:lnTo>
                <a:lnTo>
                  <a:pt x="760" y="274"/>
                </a:lnTo>
                <a:lnTo>
                  <a:pt x="844" y="222"/>
                </a:lnTo>
                <a:lnTo>
                  <a:pt x="933" y="175"/>
                </a:lnTo>
                <a:lnTo>
                  <a:pt x="1023" y="134"/>
                </a:lnTo>
                <a:lnTo>
                  <a:pt x="1117" y="97"/>
                </a:lnTo>
                <a:lnTo>
                  <a:pt x="1214" y="66"/>
                </a:lnTo>
                <a:lnTo>
                  <a:pt x="1313" y="41"/>
                </a:lnTo>
                <a:lnTo>
                  <a:pt x="1414" y="22"/>
                </a:lnTo>
                <a:lnTo>
                  <a:pt x="1517" y="8"/>
                </a:lnTo>
                <a:lnTo>
                  <a:pt x="1621" y="2"/>
                </a:lnTo>
                <a:lnTo>
                  <a:pt x="1654" y="1"/>
                </a:lnTo>
                <a:lnTo>
                  <a:pt x="1679" y="0"/>
                </a:lnTo>
                <a:close/>
              </a:path>
            </a:pathLst>
          </a:custGeom>
          <a:solidFill>
            <a:srgbClr val="605D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 name="TextBox 6"/>
          <p:cNvSpPr txBox="1"/>
          <p:nvPr/>
        </p:nvSpPr>
        <p:spPr>
          <a:xfrm>
            <a:off x="417076" y="8916051"/>
            <a:ext cx="1558734" cy="253916"/>
          </a:xfrm>
          <a:prstGeom prst="rect">
            <a:avLst/>
          </a:prstGeom>
          <a:noFill/>
        </p:spPr>
        <p:txBody>
          <a:bodyPr wrap="square" rtlCol="0">
            <a:spAutoFit/>
          </a:bodyPr>
          <a:lstStyle/>
          <a:p>
            <a:r>
              <a:rPr lang="en-US" sz="1050" dirty="0">
                <a:solidFill>
                  <a:schemeClr val="tx1">
                    <a:lumMod val="85000"/>
                    <a:lumOff val="15000"/>
                  </a:schemeClr>
                </a:solidFill>
              </a:rPr>
              <a:t>www.smaltandberyl.com</a:t>
            </a:r>
          </a:p>
        </p:txBody>
      </p:sp>
      <p:cxnSp>
        <p:nvCxnSpPr>
          <p:cNvPr id="8" name="Straight Connector 7"/>
          <p:cNvCxnSpPr/>
          <p:nvPr/>
        </p:nvCxnSpPr>
        <p:spPr>
          <a:xfrm>
            <a:off x="2119692" y="904685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12115" y="8968544"/>
            <a:ext cx="0" cy="164714"/>
          </a:xfrm>
          <a:prstGeom prst="line">
            <a:avLst/>
          </a:prstGeom>
          <a:ln w="12700">
            <a:solidFill>
              <a:srgbClr val="01A7C1"/>
            </a:solidFill>
          </a:ln>
        </p:spPr>
        <p:style>
          <a:lnRef idx="1">
            <a:schemeClr val="accent1"/>
          </a:lnRef>
          <a:fillRef idx="0">
            <a:schemeClr val="accent1"/>
          </a:fillRef>
          <a:effectRef idx="0">
            <a:schemeClr val="accent1"/>
          </a:effectRef>
          <a:fontRef idx="minor">
            <a:schemeClr val="tx1"/>
          </a:fontRef>
        </p:style>
      </p:cxnSp>
      <p:grpSp>
        <p:nvGrpSpPr>
          <p:cNvPr id="10" name="Group 10"/>
          <p:cNvGrpSpPr>
            <a:grpSpLocks noChangeAspect="1"/>
          </p:cNvGrpSpPr>
          <p:nvPr/>
        </p:nvGrpSpPr>
        <p:grpSpPr bwMode="auto">
          <a:xfrm>
            <a:off x="2131644" y="8964655"/>
            <a:ext cx="162627" cy="162627"/>
            <a:chOff x="5070" y="919"/>
            <a:chExt cx="738" cy="738"/>
          </a:xfrm>
          <a:solidFill>
            <a:srgbClr val="605D5C"/>
          </a:solidFill>
          <a:effectLst/>
        </p:grpSpPr>
        <p:sp>
          <p:nvSpPr>
            <p:cNvPr id="23" name="Freeform 12"/>
            <p:cNvSpPr>
              <a:spLocks/>
            </p:cNvSpPr>
            <p:nvPr/>
          </p:nvSpPr>
          <p:spPr bwMode="auto">
            <a:xfrm>
              <a:off x="5299" y="919"/>
              <a:ext cx="280" cy="88"/>
            </a:xfrm>
            <a:custGeom>
              <a:avLst/>
              <a:gdLst>
                <a:gd name="T0" fmla="*/ 700 w 1401"/>
                <a:gd name="T1" fmla="*/ 0 h 442"/>
                <a:gd name="T2" fmla="*/ 701 w 1401"/>
                <a:gd name="T3" fmla="*/ 0 h 442"/>
                <a:gd name="T4" fmla="*/ 731 w 1401"/>
                <a:gd name="T5" fmla="*/ 4 h 442"/>
                <a:gd name="T6" fmla="*/ 760 w 1401"/>
                <a:gd name="T7" fmla="*/ 13 h 442"/>
                <a:gd name="T8" fmla="*/ 788 w 1401"/>
                <a:gd name="T9" fmla="*/ 28 h 442"/>
                <a:gd name="T10" fmla="*/ 1401 w 1401"/>
                <a:gd name="T11" fmla="*/ 442 h 442"/>
                <a:gd name="T12" fmla="*/ 0 w 1401"/>
                <a:gd name="T13" fmla="*/ 442 h 442"/>
                <a:gd name="T14" fmla="*/ 612 w 1401"/>
                <a:gd name="T15" fmla="*/ 28 h 442"/>
                <a:gd name="T16" fmla="*/ 640 w 1401"/>
                <a:gd name="T17" fmla="*/ 13 h 442"/>
                <a:gd name="T18" fmla="*/ 669 w 1401"/>
                <a:gd name="T19" fmla="*/ 4 h 442"/>
                <a:gd name="T20" fmla="*/ 700 w 1401"/>
                <a:gd name="T2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1" h="442">
                  <a:moveTo>
                    <a:pt x="700" y="0"/>
                  </a:moveTo>
                  <a:lnTo>
                    <a:pt x="701" y="0"/>
                  </a:lnTo>
                  <a:lnTo>
                    <a:pt x="731" y="4"/>
                  </a:lnTo>
                  <a:lnTo>
                    <a:pt x="760" y="13"/>
                  </a:lnTo>
                  <a:lnTo>
                    <a:pt x="788" y="28"/>
                  </a:lnTo>
                  <a:lnTo>
                    <a:pt x="1401" y="442"/>
                  </a:lnTo>
                  <a:lnTo>
                    <a:pt x="0" y="442"/>
                  </a:lnTo>
                  <a:lnTo>
                    <a:pt x="612" y="28"/>
                  </a:lnTo>
                  <a:lnTo>
                    <a:pt x="640" y="13"/>
                  </a:lnTo>
                  <a:lnTo>
                    <a:pt x="669" y="4"/>
                  </a:lnTo>
                  <a:lnTo>
                    <a:pt x="7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5140" y="1100"/>
              <a:ext cx="22" cy="62"/>
            </a:xfrm>
            <a:custGeom>
              <a:avLst/>
              <a:gdLst>
                <a:gd name="T0" fmla="*/ 113 w 113"/>
                <a:gd name="T1" fmla="*/ 0 h 309"/>
                <a:gd name="T2" fmla="*/ 113 w 113"/>
                <a:gd name="T3" fmla="*/ 309 h 309"/>
                <a:gd name="T4" fmla="*/ 90 w 113"/>
                <a:gd name="T5" fmla="*/ 299 h 309"/>
                <a:gd name="T6" fmla="*/ 67 w 113"/>
                <a:gd name="T7" fmla="*/ 287 h 309"/>
                <a:gd name="T8" fmla="*/ 48 w 113"/>
                <a:gd name="T9" fmla="*/ 271 h 309"/>
                <a:gd name="T10" fmla="*/ 30 w 113"/>
                <a:gd name="T11" fmla="*/ 252 h 309"/>
                <a:gd name="T12" fmla="*/ 16 w 113"/>
                <a:gd name="T13" fmla="*/ 230 h 309"/>
                <a:gd name="T14" fmla="*/ 6 w 113"/>
                <a:gd name="T15" fmla="*/ 205 h 309"/>
                <a:gd name="T16" fmla="*/ 0 w 113"/>
                <a:gd name="T17" fmla="*/ 176 h 309"/>
                <a:gd name="T18" fmla="*/ 0 w 113"/>
                <a:gd name="T19" fmla="*/ 149 h 309"/>
                <a:gd name="T20" fmla="*/ 4 w 113"/>
                <a:gd name="T21" fmla="*/ 122 h 309"/>
                <a:gd name="T22" fmla="*/ 14 w 113"/>
                <a:gd name="T23" fmla="*/ 95 h 309"/>
                <a:gd name="T24" fmla="*/ 28 w 113"/>
                <a:gd name="T25" fmla="*/ 71 h 309"/>
                <a:gd name="T26" fmla="*/ 45 w 113"/>
                <a:gd name="T27" fmla="*/ 50 h 309"/>
                <a:gd name="T28" fmla="*/ 67 w 113"/>
                <a:gd name="T29" fmla="*/ 32 h 309"/>
                <a:gd name="T30" fmla="*/ 113 w 113"/>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309">
                  <a:moveTo>
                    <a:pt x="113" y="0"/>
                  </a:moveTo>
                  <a:lnTo>
                    <a:pt x="113" y="309"/>
                  </a:lnTo>
                  <a:lnTo>
                    <a:pt x="90" y="299"/>
                  </a:lnTo>
                  <a:lnTo>
                    <a:pt x="67" y="287"/>
                  </a:lnTo>
                  <a:lnTo>
                    <a:pt x="48" y="271"/>
                  </a:lnTo>
                  <a:lnTo>
                    <a:pt x="30" y="252"/>
                  </a:lnTo>
                  <a:lnTo>
                    <a:pt x="16" y="230"/>
                  </a:lnTo>
                  <a:lnTo>
                    <a:pt x="6" y="205"/>
                  </a:lnTo>
                  <a:lnTo>
                    <a:pt x="0" y="176"/>
                  </a:lnTo>
                  <a:lnTo>
                    <a:pt x="0" y="149"/>
                  </a:lnTo>
                  <a:lnTo>
                    <a:pt x="4" y="122"/>
                  </a:lnTo>
                  <a:lnTo>
                    <a:pt x="14" y="95"/>
                  </a:lnTo>
                  <a:lnTo>
                    <a:pt x="28" y="71"/>
                  </a:lnTo>
                  <a:lnTo>
                    <a:pt x="45" y="50"/>
                  </a:lnTo>
                  <a:lnTo>
                    <a:pt x="67" y="32"/>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716" y="1100"/>
              <a:ext cx="23" cy="62"/>
            </a:xfrm>
            <a:custGeom>
              <a:avLst/>
              <a:gdLst>
                <a:gd name="T0" fmla="*/ 0 w 114"/>
                <a:gd name="T1" fmla="*/ 0 h 309"/>
                <a:gd name="T2" fmla="*/ 46 w 114"/>
                <a:gd name="T3" fmla="*/ 32 h 309"/>
                <a:gd name="T4" fmla="*/ 68 w 114"/>
                <a:gd name="T5" fmla="*/ 50 h 309"/>
                <a:gd name="T6" fmla="*/ 87 w 114"/>
                <a:gd name="T7" fmla="*/ 71 h 309"/>
                <a:gd name="T8" fmla="*/ 100 w 114"/>
                <a:gd name="T9" fmla="*/ 95 h 309"/>
                <a:gd name="T10" fmla="*/ 109 w 114"/>
                <a:gd name="T11" fmla="*/ 122 h 309"/>
                <a:gd name="T12" fmla="*/ 114 w 114"/>
                <a:gd name="T13" fmla="*/ 149 h 309"/>
                <a:gd name="T14" fmla="*/ 112 w 114"/>
                <a:gd name="T15" fmla="*/ 176 h 309"/>
                <a:gd name="T16" fmla="*/ 107 w 114"/>
                <a:gd name="T17" fmla="*/ 205 h 309"/>
                <a:gd name="T18" fmla="*/ 96 w 114"/>
                <a:gd name="T19" fmla="*/ 230 h 309"/>
                <a:gd name="T20" fmla="*/ 82 w 114"/>
                <a:gd name="T21" fmla="*/ 252 h 309"/>
                <a:gd name="T22" fmla="*/ 66 w 114"/>
                <a:gd name="T23" fmla="*/ 271 h 309"/>
                <a:gd name="T24" fmla="*/ 46 w 114"/>
                <a:gd name="T25" fmla="*/ 287 h 309"/>
                <a:gd name="T26" fmla="*/ 24 w 114"/>
                <a:gd name="T27" fmla="*/ 299 h 309"/>
                <a:gd name="T28" fmla="*/ 0 w 114"/>
                <a:gd name="T29" fmla="*/ 309 h 309"/>
                <a:gd name="T30" fmla="*/ 0 w 114"/>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9">
                  <a:moveTo>
                    <a:pt x="0" y="0"/>
                  </a:moveTo>
                  <a:lnTo>
                    <a:pt x="46" y="32"/>
                  </a:lnTo>
                  <a:lnTo>
                    <a:pt x="68" y="50"/>
                  </a:lnTo>
                  <a:lnTo>
                    <a:pt x="87" y="71"/>
                  </a:lnTo>
                  <a:lnTo>
                    <a:pt x="100" y="95"/>
                  </a:lnTo>
                  <a:lnTo>
                    <a:pt x="109" y="122"/>
                  </a:lnTo>
                  <a:lnTo>
                    <a:pt x="114" y="149"/>
                  </a:lnTo>
                  <a:lnTo>
                    <a:pt x="112" y="176"/>
                  </a:lnTo>
                  <a:lnTo>
                    <a:pt x="107" y="205"/>
                  </a:lnTo>
                  <a:lnTo>
                    <a:pt x="96" y="230"/>
                  </a:lnTo>
                  <a:lnTo>
                    <a:pt x="82" y="252"/>
                  </a:lnTo>
                  <a:lnTo>
                    <a:pt x="66" y="271"/>
                  </a:lnTo>
                  <a:lnTo>
                    <a:pt x="46" y="287"/>
                  </a:lnTo>
                  <a:lnTo>
                    <a:pt x="24" y="299"/>
                  </a:lnTo>
                  <a:lnTo>
                    <a:pt x="0" y="30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noEditPoints="1"/>
            </p:cNvSpPr>
            <p:nvPr/>
          </p:nvSpPr>
          <p:spPr bwMode="auto">
            <a:xfrm>
              <a:off x="5213" y="1059"/>
              <a:ext cx="452" cy="293"/>
            </a:xfrm>
            <a:custGeom>
              <a:avLst/>
              <a:gdLst>
                <a:gd name="T0" fmla="*/ 948 w 2260"/>
                <a:gd name="T1" fmla="*/ 938 h 1467"/>
                <a:gd name="T2" fmla="*/ 897 w 2260"/>
                <a:gd name="T3" fmla="*/ 961 h 1467"/>
                <a:gd name="T4" fmla="*/ 864 w 2260"/>
                <a:gd name="T5" fmla="*/ 1003 h 1467"/>
                <a:gd name="T6" fmla="*/ 851 w 2260"/>
                <a:gd name="T7" fmla="*/ 1057 h 1467"/>
                <a:gd name="T8" fmla="*/ 864 w 2260"/>
                <a:gd name="T9" fmla="*/ 1111 h 1467"/>
                <a:gd name="T10" fmla="*/ 897 w 2260"/>
                <a:gd name="T11" fmla="*/ 1154 h 1467"/>
                <a:gd name="T12" fmla="*/ 948 w 2260"/>
                <a:gd name="T13" fmla="*/ 1178 h 1467"/>
                <a:gd name="T14" fmla="*/ 1331 w 2260"/>
                <a:gd name="T15" fmla="*/ 1181 h 1467"/>
                <a:gd name="T16" fmla="*/ 1387 w 2260"/>
                <a:gd name="T17" fmla="*/ 1168 h 1467"/>
                <a:gd name="T18" fmla="*/ 1429 w 2260"/>
                <a:gd name="T19" fmla="*/ 1135 h 1467"/>
                <a:gd name="T20" fmla="*/ 1454 w 2260"/>
                <a:gd name="T21" fmla="*/ 1086 h 1467"/>
                <a:gd name="T22" fmla="*/ 1454 w 2260"/>
                <a:gd name="T23" fmla="*/ 1029 h 1467"/>
                <a:gd name="T24" fmla="*/ 1429 w 2260"/>
                <a:gd name="T25" fmla="*/ 979 h 1467"/>
                <a:gd name="T26" fmla="*/ 1387 w 2260"/>
                <a:gd name="T27" fmla="*/ 947 h 1467"/>
                <a:gd name="T28" fmla="*/ 1331 w 2260"/>
                <a:gd name="T29" fmla="*/ 934 h 1467"/>
                <a:gd name="T30" fmla="*/ 465 w 2260"/>
                <a:gd name="T31" fmla="*/ 408 h 1467"/>
                <a:gd name="T32" fmla="*/ 409 w 2260"/>
                <a:gd name="T33" fmla="*/ 421 h 1467"/>
                <a:gd name="T34" fmla="*/ 367 w 2260"/>
                <a:gd name="T35" fmla="*/ 455 h 1467"/>
                <a:gd name="T36" fmla="*/ 342 w 2260"/>
                <a:gd name="T37" fmla="*/ 505 h 1467"/>
                <a:gd name="T38" fmla="*/ 342 w 2260"/>
                <a:gd name="T39" fmla="*/ 563 h 1467"/>
                <a:gd name="T40" fmla="*/ 367 w 2260"/>
                <a:gd name="T41" fmla="*/ 613 h 1467"/>
                <a:gd name="T42" fmla="*/ 409 w 2260"/>
                <a:gd name="T43" fmla="*/ 648 h 1467"/>
                <a:gd name="T44" fmla="*/ 465 w 2260"/>
                <a:gd name="T45" fmla="*/ 661 h 1467"/>
                <a:gd name="T46" fmla="*/ 1789 w 2260"/>
                <a:gd name="T47" fmla="*/ 657 h 1467"/>
                <a:gd name="T48" fmla="*/ 1839 w 2260"/>
                <a:gd name="T49" fmla="*/ 633 h 1467"/>
                <a:gd name="T50" fmla="*/ 1873 w 2260"/>
                <a:gd name="T51" fmla="*/ 589 h 1467"/>
                <a:gd name="T52" fmla="*/ 1886 w 2260"/>
                <a:gd name="T53" fmla="*/ 534 h 1467"/>
                <a:gd name="T54" fmla="*/ 1873 w 2260"/>
                <a:gd name="T55" fmla="*/ 479 h 1467"/>
                <a:gd name="T56" fmla="*/ 1839 w 2260"/>
                <a:gd name="T57" fmla="*/ 436 h 1467"/>
                <a:gd name="T58" fmla="*/ 1789 w 2260"/>
                <a:gd name="T59" fmla="*/ 411 h 1467"/>
                <a:gd name="T60" fmla="*/ 465 w 2260"/>
                <a:gd name="T61" fmla="*/ 408 h 1467"/>
                <a:gd name="T62" fmla="*/ 2037 w 2260"/>
                <a:gd name="T63" fmla="*/ 0 h 1467"/>
                <a:gd name="T64" fmla="*/ 2114 w 2260"/>
                <a:gd name="T65" fmla="*/ 13 h 1467"/>
                <a:gd name="T66" fmla="*/ 2181 w 2260"/>
                <a:gd name="T67" fmla="*/ 51 h 1467"/>
                <a:gd name="T68" fmla="*/ 2229 w 2260"/>
                <a:gd name="T69" fmla="*/ 109 h 1467"/>
                <a:gd name="T70" fmla="*/ 2255 w 2260"/>
                <a:gd name="T71" fmla="*/ 181 h 1467"/>
                <a:gd name="T72" fmla="*/ 2260 w 2260"/>
                <a:gd name="T73" fmla="*/ 702 h 1467"/>
                <a:gd name="T74" fmla="*/ 0 w 2260"/>
                <a:gd name="T75" fmla="*/ 702 h 1467"/>
                <a:gd name="T76" fmla="*/ 5 w 2260"/>
                <a:gd name="T77" fmla="*/ 181 h 1467"/>
                <a:gd name="T78" fmla="*/ 32 w 2260"/>
                <a:gd name="T79" fmla="*/ 109 h 1467"/>
                <a:gd name="T80" fmla="*/ 80 w 2260"/>
                <a:gd name="T81" fmla="*/ 51 h 1467"/>
                <a:gd name="T82" fmla="*/ 146 w 2260"/>
                <a:gd name="T83" fmla="*/ 13 h 1467"/>
                <a:gd name="T84" fmla="*/ 223 w 2260"/>
                <a:gd name="T8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0" h="1467">
                  <a:moveTo>
                    <a:pt x="977" y="934"/>
                  </a:moveTo>
                  <a:lnTo>
                    <a:pt x="948" y="938"/>
                  </a:lnTo>
                  <a:lnTo>
                    <a:pt x="921" y="947"/>
                  </a:lnTo>
                  <a:lnTo>
                    <a:pt x="897" y="961"/>
                  </a:lnTo>
                  <a:lnTo>
                    <a:pt x="879" y="979"/>
                  </a:lnTo>
                  <a:lnTo>
                    <a:pt x="864" y="1003"/>
                  </a:lnTo>
                  <a:lnTo>
                    <a:pt x="854" y="1029"/>
                  </a:lnTo>
                  <a:lnTo>
                    <a:pt x="851" y="1057"/>
                  </a:lnTo>
                  <a:lnTo>
                    <a:pt x="854" y="1086"/>
                  </a:lnTo>
                  <a:lnTo>
                    <a:pt x="864" y="1111"/>
                  </a:lnTo>
                  <a:lnTo>
                    <a:pt x="879" y="1135"/>
                  </a:lnTo>
                  <a:lnTo>
                    <a:pt x="897" y="1154"/>
                  </a:lnTo>
                  <a:lnTo>
                    <a:pt x="921" y="1168"/>
                  </a:lnTo>
                  <a:lnTo>
                    <a:pt x="948" y="1178"/>
                  </a:lnTo>
                  <a:lnTo>
                    <a:pt x="977" y="1181"/>
                  </a:lnTo>
                  <a:lnTo>
                    <a:pt x="1331" y="1181"/>
                  </a:lnTo>
                  <a:lnTo>
                    <a:pt x="1361" y="1178"/>
                  </a:lnTo>
                  <a:lnTo>
                    <a:pt x="1387" y="1168"/>
                  </a:lnTo>
                  <a:lnTo>
                    <a:pt x="1411" y="1154"/>
                  </a:lnTo>
                  <a:lnTo>
                    <a:pt x="1429" y="1135"/>
                  </a:lnTo>
                  <a:lnTo>
                    <a:pt x="1445" y="1111"/>
                  </a:lnTo>
                  <a:lnTo>
                    <a:pt x="1454" y="1086"/>
                  </a:lnTo>
                  <a:lnTo>
                    <a:pt x="1457" y="1057"/>
                  </a:lnTo>
                  <a:lnTo>
                    <a:pt x="1454" y="1029"/>
                  </a:lnTo>
                  <a:lnTo>
                    <a:pt x="1445" y="1003"/>
                  </a:lnTo>
                  <a:lnTo>
                    <a:pt x="1429" y="979"/>
                  </a:lnTo>
                  <a:lnTo>
                    <a:pt x="1411" y="961"/>
                  </a:lnTo>
                  <a:lnTo>
                    <a:pt x="1387" y="947"/>
                  </a:lnTo>
                  <a:lnTo>
                    <a:pt x="1361" y="938"/>
                  </a:lnTo>
                  <a:lnTo>
                    <a:pt x="1331" y="934"/>
                  </a:lnTo>
                  <a:lnTo>
                    <a:pt x="977" y="934"/>
                  </a:lnTo>
                  <a:close/>
                  <a:moveTo>
                    <a:pt x="465" y="408"/>
                  </a:moveTo>
                  <a:lnTo>
                    <a:pt x="435" y="411"/>
                  </a:lnTo>
                  <a:lnTo>
                    <a:pt x="409" y="421"/>
                  </a:lnTo>
                  <a:lnTo>
                    <a:pt x="385" y="436"/>
                  </a:lnTo>
                  <a:lnTo>
                    <a:pt x="367" y="455"/>
                  </a:lnTo>
                  <a:lnTo>
                    <a:pt x="351" y="479"/>
                  </a:lnTo>
                  <a:lnTo>
                    <a:pt x="342" y="505"/>
                  </a:lnTo>
                  <a:lnTo>
                    <a:pt x="339" y="534"/>
                  </a:lnTo>
                  <a:lnTo>
                    <a:pt x="342" y="563"/>
                  </a:lnTo>
                  <a:lnTo>
                    <a:pt x="351" y="589"/>
                  </a:lnTo>
                  <a:lnTo>
                    <a:pt x="367" y="613"/>
                  </a:lnTo>
                  <a:lnTo>
                    <a:pt x="385" y="633"/>
                  </a:lnTo>
                  <a:lnTo>
                    <a:pt x="409" y="648"/>
                  </a:lnTo>
                  <a:lnTo>
                    <a:pt x="435" y="657"/>
                  </a:lnTo>
                  <a:lnTo>
                    <a:pt x="465" y="661"/>
                  </a:lnTo>
                  <a:lnTo>
                    <a:pt x="1761" y="661"/>
                  </a:lnTo>
                  <a:lnTo>
                    <a:pt x="1789" y="657"/>
                  </a:lnTo>
                  <a:lnTo>
                    <a:pt x="1816" y="648"/>
                  </a:lnTo>
                  <a:lnTo>
                    <a:pt x="1839" y="633"/>
                  </a:lnTo>
                  <a:lnTo>
                    <a:pt x="1859" y="613"/>
                  </a:lnTo>
                  <a:lnTo>
                    <a:pt x="1873" y="589"/>
                  </a:lnTo>
                  <a:lnTo>
                    <a:pt x="1882" y="563"/>
                  </a:lnTo>
                  <a:lnTo>
                    <a:pt x="1886" y="534"/>
                  </a:lnTo>
                  <a:lnTo>
                    <a:pt x="1882" y="505"/>
                  </a:lnTo>
                  <a:lnTo>
                    <a:pt x="1873" y="479"/>
                  </a:lnTo>
                  <a:lnTo>
                    <a:pt x="1859" y="455"/>
                  </a:lnTo>
                  <a:lnTo>
                    <a:pt x="1839" y="436"/>
                  </a:lnTo>
                  <a:lnTo>
                    <a:pt x="1816" y="421"/>
                  </a:lnTo>
                  <a:lnTo>
                    <a:pt x="1789" y="411"/>
                  </a:lnTo>
                  <a:lnTo>
                    <a:pt x="1761" y="408"/>
                  </a:lnTo>
                  <a:lnTo>
                    <a:pt x="465" y="408"/>
                  </a:lnTo>
                  <a:close/>
                  <a:moveTo>
                    <a:pt x="223" y="0"/>
                  </a:moveTo>
                  <a:lnTo>
                    <a:pt x="2037" y="0"/>
                  </a:lnTo>
                  <a:lnTo>
                    <a:pt x="2077" y="3"/>
                  </a:lnTo>
                  <a:lnTo>
                    <a:pt x="2114" y="13"/>
                  </a:lnTo>
                  <a:lnTo>
                    <a:pt x="2149" y="30"/>
                  </a:lnTo>
                  <a:lnTo>
                    <a:pt x="2181" y="51"/>
                  </a:lnTo>
                  <a:lnTo>
                    <a:pt x="2208" y="78"/>
                  </a:lnTo>
                  <a:lnTo>
                    <a:pt x="2229" y="109"/>
                  </a:lnTo>
                  <a:lnTo>
                    <a:pt x="2246" y="144"/>
                  </a:lnTo>
                  <a:lnTo>
                    <a:pt x="2255" y="181"/>
                  </a:lnTo>
                  <a:lnTo>
                    <a:pt x="2260" y="220"/>
                  </a:lnTo>
                  <a:lnTo>
                    <a:pt x="2260" y="702"/>
                  </a:lnTo>
                  <a:lnTo>
                    <a:pt x="1130" y="1467"/>
                  </a:lnTo>
                  <a:lnTo>
                    <a:pt x="0" y="702"/>
                  </a:lnTo>
                  <a:lnTo>
                    <a:pt x="0" y="220"/>
                  </a:lnTo>
                  <a:lnTo>
                    <a:pt x="5" y="181"/>
                  </a:lnTo>
                  <a:lnTo>
                    <a:pt x="14" y="144"/>
                  </a:lnTo>
                  <a:lnTo>
                    <a:pt x="32" y="109"/>
                  </a:lnTo>
                  <a:lnTo>
                    <a:pt x="53" y="78"/>
                  </a:lnTo>
                  <a:lnTo>
                    <a:pt x="80" y="51"/>
                  </a:lnTo>
                  <a:lnTo>
                    <a:pt x="111" y="30"/>
                  </a:lnTo>
                  <a:lnTo>
                    <a:pt x="146" y="13"/>
                  </a:lnTo>
                  <a:lnTo>
                    <a:pt x="183" y="3"/>
                  </a:lnTo>
                  <a:lnTo>
                    <a:pt x="2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6"/>
            <p:cNvSpPr>
              <a:spLocks/>
            </p:cNvSpPr>
            <p:nvPr/>
          </p:nvSpPr>
          <p:spPr bwMode="auto">
            <a:xfrm>
              <a:off x="5070" y="1190"/>
              <a:ext cx="303" cy="429"/>
            </a:xfrm>
            <a:custGeom>
              <a:avLst/>
              <a:gdLst>
                <a:gd name="T0" fmla="*/ 155 w 1516"/>
                <a:gd name="T1" fmla="*/ 0 h 2145"/>
                <a:gd name="T2" fmla="*/ 187 w 1516"/>
                <a:gd name="T3" fmla="*/ 3 h 2145"/>
                <a:gd name="T4" fmla="*/ 216 w 1516"/>
                <a:gd name="T5" fmla="*/ 12 h 2145"/>
                <a:gd name="T6" fmla="*/ 244 w 1516"/>
                <a:gd name="T7" fmla="*/ 27 h 2145"/>
                <a:gd name="T8" fmla="*/ 1516 w 1516"/>
                <a:gd name="T9" fmla="*/ 888 h 2145"/>
                <a:gd name="T10" fmla="*/ 0 w 1516"/>
                <a:gd name="T11" fmla="*/ 2145 h 2145"/>
                <a:gd name="T12" fmla="*/ 0 w 1516"/>
                <a:gd name="T13" fmla="*/ 154 h 2145"/>
                <a:gd name="T14" fmla="*/ 2 w 1516"/>
                <a:gd name="T15" fmla="*/ 127 h 2145"/>
                <a:gd name="T16" fmla="*/ 9 w 1516"/>
                <a:gd name="T17" fmla="*/ 100 h 2145"/>
                <a:gd name="T18" fmla="*/ 22 w 1516"/>
                <a:gd name="T19" fmla="*/ 74 h 2145"/>
                <a:gd name="T20" fmla="*/ 39 w 1516"/>
                <a:gd name="T21" fmla="*/ 52 h 2145"/>
                <a:gd name="T22" fmla="*/ 60 w 1516"/>
                <a:gd name="T23" fmla="*/ 33 h 2145"/>
                <a:gd name="T24" fmla="*/ 83 w 1516"/>
                <a:gd name="T25" fmla="*/ 18 h 2145"/>
                <a:gd name="T26" fmla="*/ 106 w 1516"/>
                <a:gd name="T27" fmla="*/ 8 h 2145"/>
                <a:gd name="T28" fmla="*/ 131 w 1516"/>
                <a:gd name="T29" fmla="*/ 1 h 2145"/>
                <a:gd name="T30" fmla="*/ 155 w 1516"/>
                <a:gd name="T31" fmla="*/ 0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6" h="2145">
                  <a:moveTo>
                    <a:pt x="155" y="0"/>
                  </a:moveTo>
                  <a:lnTo>
                    <a:pt x="187" y="3"/>
                  </a:lnTo>
                  <a:lnTo>
                    <a:pt x="216" y="12"/>
                  </a:lnTo>
                  <a:lnTo>
                    <a:pt x="244" y="27"/>
                  </a:lnTo>
                  <a:lnTo>
                    <a:pt x="1516" y="888"/>
                  </a:lnTo>
                  <a:lnTo>
                    <a:pt x="0" y="2145"/>
                  </a:lnTo>
                  <a:lnTo>
                    <a:pt x="0" y="154"/>
                  </a:lnTo>
                  <a:lnTo>
                    <a:pt x="2" y="127"/>
                  </a:lnTo>
                  <a:lnTo>
                    <a:pt x="9" y="100"/>
                  </a:lnTo>
                  <a:lnTo>
                    <a:pt x="22" y="74"/>
                  </a:lnTo>
                  <a:lnTo>
                    <a:pt x="39" y="52"/>
                  </a:lnTo>
                  <a:lnTo>
                    <a:pt x="60" y="33"/>
                  </a:lnTo>
                  <a:lnTo>
                    <a:pt x="83" y="18"/>
                  </a:lnTo>
                  <a:lnTo>
                    <a:pt x="106" y="8"/>
                  </a:lnTo>
                  <a:lnTo>
                    <a:pt x="131" y="1"/>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5103" y="1397"/>
              <a:ext cx="672" cy="260"/>
            </a:xfrm>
            <a:custGeom>
              <a:avLst/>
              <a:gdLst>
                <a:gd name="T0" fmla="*/ 1565 w 3359"/>
                <a:gd name="T1" fmla="*/ 0 h 1301"/>
                <a:gd name="T2" fmla="*/ 1591 w 3359"/>
                <a:gd name="T3" fmla="*/ 17 h 1301"/>
                <a:gd name="T4" fmla="*/ 1619 w 3359"/>
                <a:gd name="T5" fmla="*/ 32 h 1301"/>
                <a:gd name="T6" fmla="*/ 1648 w 3359"/>
                <a:gd name="T7" fmla="*/ 41 h 1301"/>
                <a:gd name="T8" fmla="*/ 1680 w 3359"/>
                <a:gd name="T9" fmla="*/ 43 h 1301"/>
                <a:gd name="T10" fmla="*/ 1710 w 3359"/>
                <a:gd name="T11" fmla="*/ 41 h 1301"/>
                <a:gd name="T12" fmla="*/ 1739 w 3359"/>
                <a:gd name="T13" fmla="*/ 32 h 1301"/>
                <a:gd name="T14" fmla="*/ 1767 w 3359"/>
                <a:gd name="T15" fmla="*/ 18 h 1301"/>
                <a:gd name="T16" fmla="*/ 1793 w 3359"/>
                <a:gd name="T17" fmla="*/ 0 h 1301"/>
                <a:gd name="T18" fmla="*/ 3359 w 3359"/>
                <a:gd name="T19" fmla="*/ 1301 h 1301"/>
                <a:gd name="T20" fmla="*/ 0 w 3359"/>
                <a:gd name="T21" fmla="*/ 1301 h 1301"/>
                <a:gd name="T22" fmla="*/ 1565 w 3359"/>
                <a:gd name="T23"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9" h="1301">
                  <a:moveTo>
                    <a:pt x="1565" y="0"/>
                  </a:moveTo>
                  <a:lnTo>
                    <a:pt x="1591" y="17"/>
                  </a:lnTo>
                  <a:lnTo>
                    <a:pt x="1619" y="32"/>
                  </a:lnTo>
                  <a:lnTo>
                    <a:pt x="1648" y="41"/>
                  </a:lnTo>
                  <a:lnTo>
                    <a:pt x="1680" y="43"/>
                  </a:lnTo>
                  <a:lnTo>
                    <a:pt x="1710" y="41"/>
                  </a:lnTo>
                  <a:lnTo>
                    <a:pt x="1739" y="32"/>
                  </a:lnTo>
                  <a:lnTo>
                    <a:pt x="1767" y="18"/>
                  </a:lnTo>
                  <a:lnTo>
                    <a:pt x="1793" y="0"/>
                  </a:lnTo>
                  <a:lnTo>
                    <a:pt x="3359" y="1301"/>
                  </a:lnTo>
                  <a:lnTo>
                    <a:pt x="0" y="1301"/>
                  </a:lnTo>
                  <a:lnTo>
                    <a:pt x="15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5505" y="1190"/>
              <a:ext cx="303" cy="429"/>
            </a:xfrm>
            <a:custGeom>
              <a:avLst/>
              <a:gdLst>
                <a:gd name="T0" fmla="*/ 1360 w 1515"/>
                <a:gd name="T1" fmla="*/ 0 h 2145"/>
                <a:gd name="T2" fmla="*/ 1385 w 1515"/>
                <a:gd name="T3" fmla="*/ 1 h 2145"/>
                <a:gd name="T4" fmla="*/ 1409 w 1515"/>
                <a:gd name="T5" fmla="*/ 8 h 2145"/>
                <a:gd name="T6" fmla="*/ 1432 w 1515"/>
                <a:gd name="T7" fmla="*/ 18 h 2145"/>
                <a:gd name="T8" fmla="*/ 1456 w 1515"/>
                <a:gd name="T9" fmla="*/ 34 h 2145"/>
                <a:gd name="T10" fmla="*/ 1477 w 1515"/>
                <a:gd name="T11" fmla="*/ 52 h 2145"/>
                <a:gd name="T12" fmla="*/ 1493 w 1515"/>
                <a:gd name="T13" fmla="*/ 74 h 2145"/>
                <a:gd name="T14" fmla="*/ 1506 w 1515"/>
                <a:gd name="T15" fmla="*/ 100 h 2145"/>
                <a:gd name="T16" fmla="*/ 1513 w 1515"/>
                <a:gd name="T17" fmla="*/ 127 h 2145"/>
                <a:gd name="T18" fmla="*/ 1515 w 1515"/>
                <a:gd name="T19" fmla="*/ 154 h 2145"/>
                <a:gd name="T20" fmla="*/ 1515 w 1515"/>
                <a:gd name="T21" fmla="*/ 2145 h 2145"/>
                <a:gd name="T22" fmla="*/ 0 w 1515"/>
                <a:gd name="T23" fmla="*/ 888 h 2145"/>
                <a:gd name="T24" fmla="*/ 1271 w 1515"/>
                <a:gd name="T25" fmla="*/ 27 h 2145"/>
                <a:gd name="T26" fmla="*/ 1299 w 1515"/>
                <a:gd name="T27" fmla="*/ 12 h 2145"/>
                <a:gd name="T28" fmla="*/ 1329 w 1515"/>
                <a:gd name="T29" fmla="*/ 3 h 2145"/>
                <a:gd name="T30" fmla="*/ 1360 w 1515"/>
                <a:gd name="T31" fmla="*/ 0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5" h="2145">
                  <a:moveTo>
                    <a:pt x="1360" y="0"/>
                  </a:moveTo>
                  <a:lnTo>
                    <a:pt x="1385" y="1"/>
                  </a:lnTo>
                  <a:lnTo>
                    <a:pt x="1409" y="8"/>
                  </a:lnTo>
                  <a:lnTo>
                    <a:pt x="1432" y="18"/>
                  </a:lnTo>
                  <a:lnTo>
                    <a:pt x="1456" y="34"/>
                  </a:lnTo>
                  <a:lnTo>
                    <a:pt x="1477" y="52"/>
                  </a:lnTo>
                  <a:lnTo>
                    <a:pt x="1493" y="74"/>
                  </a:lnTo>
                  <a:lnTo>
                    <a:pt x="1506" y="100"/>
                  </a:lnTo>
                  <a:lnTo>
                    <a:pt x="1513" y="127"/>
                  </a:lnTo>
                  <a:lnTo>
                    <a:pt x="1515" y="154"/>
                  </a:lnTo>
                  <a:lnTo>
                    <a:pt x="1515" y="2145"/>
                  </a:lnTo>
                  <a:lnTo>
                    <a:pt x="0" y="888"/>
                  </a:lnTo>
                  <a:lnTo>
                    <a:pt x="1271" y="27"/>
                  </a:lnTo>
                  <a:lnTo>
                    <a:pt x="1299" y="12"/>
                  </a:lnTo>
                  <a:lnTo>
                    <a:pt x="1329" y="3"/>
                  </a:lnTo>
                  <a:lnTo>
                    <a:pt x="13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p:nvSpPr>
        <p:spPr>
          <a:xfrm>
            <a:off x="2286999" y="8920096"/>
            <a:ext cx="1585591" cy="253916"/>
          </a:xfrm>
          <a:prstGeom prst="rect">
            <a:avLst/>
          </a:prstGeom>
          <a:noFill/>
        </p:spPr>
        <p:txBody>
          <a:bodyPr wrap="square" rtlCol="0">
            <a:spAutoFit/>
          </a:bodyPr>
          <a:lstStyle/>
          <a:p>
            <a:r>
              <a:rPr lang="en-US" sz="1050" dirty="0">
                <a:solidFill>
                  <a:schemeClr val="tx1">
                    <a:lumMod val="85000"/>
                    <a:lumOff val="15000"/>
                  </a:schemeClr>
                </a:solidFill>
              </a:rPr>
              <a:t>info@smaltandberyl.com</a:t>
            </a:r>
          </a:p>
        </p:txBody>
      </p:sp>
      <p:sp>
        <p:nvSpPr>
          <p:cNvPr id="12" name="Freeform 142"/>
          <p:cNvSpPr>
            <a:spLocks noEditPoints="1"/>
          </p:cNvSpPr>
          <p:nvPr/>
        </p:nvSpPr>
        <p:spPr bwMode="auto">
          <a:xfrm>
            <a:off x="4015440" y="8962568"/>
            <a:ext cx="170083" cy="169685"/>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rgbClr val="605D5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cxnSp>
        <p:nvCxnSpPr>
          <p:cNvPr id="13" name="Straight Connector 12"/>
          <p:cNvCxnSpPr/>
          <p:nvPr/>
        </p:nvCxnSpPr>
        <p:spPr>
          <a:xfrm>
            <a:off x="3917984" y="8965275"/>
            <a:ext cx="0" cy="164714"/>
          </a:xfrm>
          <a:prstGeom prst="line">
            <a:avLst/>
          </a:prstGeom>
          <a:ln w="12700">
            <a:solidFill>
              <a:srgbClr val="01A7C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93246" y="8923745"/>
            <a:ext cx="1191674" cy="253916"/>
          </a:xfrm>
          <a:prstGeom prst="rect">
            <a:avLst/>
          </a:prstGeom>
          <a:noFill/>
        </p:spPr>
        <p:txBody>
          <a:bodyPr wrap="square" rtlCol="0">
            <a:spAutoFit/>
          </a:bodyPr>
          <a:lstStyle/>
          <a:p>
            <a:r>
              <a:rPr lang="en-US" sz="1050" dirty="0">
                <a:solidFill>
                  <a:schemeClr val="tx1">
                    <a:lumMod val="85000"/>
                    <a:lumOff val="15000"/>
                  </a:schemeClr>
                </a:solidFill>
              </a:rPr>
              <a:t>+91 8290125695</a:t>
            </a:r>
          </a:p>
        </p:txBody>
      </p:sp>
      <p:cxnSp>
        <p:nvCxnSpPr>
          <p:cNvPr id="15" name="Straight Connector 14"/>
          <p:cNvCxnSpPr/>
          <p:nvPr/>
        </p:nvCxnSpPr>
        <p:spPr>
          <a:xfrm>
            <a:off x="5310918" y="8963596"/>
            <a:ext cx="0" cy="164714"/>
          </a:xfrm>
          <a:prstGeom prst="line">
            <a:avLst/>
          </a:prstGeom>
          <a:ln w="12700">
            <a:solidFill>
              <a:srgbClr val="01A7C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99632" y="8914120"/>
            <a:ext cx="987397" cy="261610"/>
          </a:xfrm>
          <a:prstGeom prst="rect">
            <a:avLst/>
          </a:prstGeom>
          <a:noFill/>
        </p:spPr>
        <p:txBody>
          <a:bodyPr wrap="square" rtlCol="0">
            <a:spAutoFit/>
          </a:bodyPr>
          <a:lstStyle/>
          <a:p>
            <a:r>
              <a:rPr lang="en-US" sz="1050" dirty="0">
                <a:solidFill>
                  <a:schemeClr val="tx1">
                    <a:lumMod val="85000"/>
                    <a:lumOff val="15000"/>
                  </a:schemeClr>
                </a:solidFill>
              </a:rPr>
              <a:t>Follow us on:</a:t>
            </a:r>
          </a:p>
        </p:txBody>
      </p:sp>
      <p:sp>
        <p:nvSpPr>
          <p:cNvPr id="17" name="Freeform 20"/>
          <p:cNvSpPr>
            <a:spLocks noEditPoints="1"/>
          </p:cNvSpPr>
          <p:nvPr/>
        </p:nvSpPr>
        <p:spPr bwMode="auto">
          <a:xfrm>
            <a:off x="6172376" y="8959067"/>
            <a:ext cx="173772" cy="173772"/>
          </a:xfrm>
          <a:custGeom>
            <a:avLst/>
            <a:gdLst>
              <a:gd name="T0" fmla="*/ 2116 w 4096"/>
              <a:gd name="T1" fmla="*/ 950 h 4147"/>
              <a:gd name="T2" fmla="*/ 1979 w 4096"/>
              <a:gd name="T3" fmla="*/ 993 h 4147"/>
              <a:gd name="T4" fmla="*/ 1878 w 4096"/>
              <a:gd name="T5" fmla="*/ 1063 h 4147"/>
              <a:gd name="T6" fmla="*/ 1806 w 4096"/>
              <a:gd name="T7" fmla="*/ 1151 h 4147"/>
              <a:gd name="T8" fmla="*/ 1761 w 4096"/>
              <a:gd name="T9" fmla="*/ 1251 h 4147"/>
              <a:gd name="T10" fmla="*/ 1737 w 4096"/>
              <a:gd name="T11" fmla="*/ 1352 h 4147"/>
              <a:gd name="T12" fmla="*/ 1731 w 4096"/>
              <a:gd name="T13" fmla="*/ 1447 h 4147"/>
              <a:gd name="T14" fmla="*/ 1496 w 4096"/>
              <a:gd name="T15" fmla="*/ 2146 h 4147"/>
              <a:gd name="T16" fmla="*/ 2224 w 4096"/>
              <a:gd name="T17" fmla="*/ 3348 h 4147"/>
              <a:gd name="T18" fmla="*/ 2600 w 4096"/>
              <a:gd name="T19" fmla="*/ 1722 h 4147"/>
              <a:gd name="T20" fmla="*/ 2226 w 4096"/>
              <a:gd name="T21" fmla="*/ 1443 h 4147"/>
              <a:gd name="T22" fmla="*/ 2253 w 4096"/>
              <a:gd name="T23" fmla="*/ 1385 h 4147"/>
              <a:gd name="T24" fmla="*/ 2298 w 4096"/>
              <a:gd name="T25" fmla="*/ 1360 h 4147"/>
              <a:gd name="T26" fmla="*/ 2594 w 4096"/>
              <a:gd name="T27" fmla="*/ 1356 h 4147"/>
              <a:gd name="T28" fmla="*/ 2048 w 4096"/>
              <a:gd name="T29" fmla="*/ 0 h 4147"/>
              <a:gd name="T30" fmla="*/ 2429 w 4096"/>
              <a:gd name="T31" fmla="*/ 36 h 4147"/>
              <a:gd name="T32" fmla="*/ 2787 w 4096"/>
              <a:gd name="T33" fmla="*/ 140 h 4147"/>
              <a:gd name="T34" fmla="*/ 3115 w 4096"/>
              <a:gd name="T35" fmla="*/ 304 h 4147"/>
              <a:gd name="T36" fmla="*/ 3408 w 4096"/>
              <a:gd name="T37" fmla="*/ 524 h 4147"/>
              <a:gd name="T38" fmla="*/ 3656 w 4096"/>
              <a:gd name="T39" fmla="*/ 791 h 4147"/>
              <a:gd name="T40" fmla="*/ 3856 w 4096"/>
              <a:gd name="T41" fmla="*/ 1099 h 4147"/>
              <a:gd name="T42" fmla="*/ 3999 w 4096"/>
              <a:gd name="T43" fmla="*/ 1443 h 4147"/>
              <a:gd name="T44" fmla="*/ 4080 w 4096"/>
              <a:gd name="T45" fmla="*/ 1814 h 4147"/>
              <a:gd name="T46" fmla="*/ 4092 w 4096"/>
              <a:gd name="T47" fmla="*/ 2204 h 4147"/>
              <a:gd name="T48" fmla="*/ 4034 w 4096"/>
              <a:gd name="T49" fmla="*/ 2583 h 4147"/>
              <a:gd name="T50" fmla="*/ 3910 w 4096"/>
              <a:gd name="T51" fmla="*/ 2936 h 4147"/>
              <a:gd name="T52" fmla="*/ 3729 w 4096"/>
              <a:gd name="T53" fmla="*/ 3258 h 4147"/>
              <a:gd name="T54" fmla="*/ 3496 w 4096"/>
              <a:gd name="T55" fmla="*/ 3539 h 4147"/>
              <a:gd name="T56" fmla="*/ 3217 w 4096"/>
              <a:gd name="T57" fmla="*/ 3775 h 4147"/>
              <a:gd name="T58" fmla="*/ 2900 w 4096"/>
              <a:gd name="T59" fmla="*/ 3958 h 4147"/>
              <a:gd name="T60" fmla="*/ 2552 w 4096"/>
              <a:gd name="T61" fmla="*/ 4084 h 4147"/>
              <a:gd name="T62" fmla="*/ 2178 w 4096"/>
              <a:gd name="T63" fmla="*/ 4142 h 4147"/>
              <a:gd name="T64" fmla="*/ 1791 w 4096"/>
              <a:gd name="T65" fmla="*/ 4130 h 4147"/>
              <a:gd name="T66" fmla="*/ 1424 w 4096"/>
              <a:gd name="T67" fmla="*/ 4049 h 4147"/>
              <a:gd name="T68" fmla="*/ 1086 w 4096"/>
              <a:gd name="T69" fmla="*/ 3903 h 4147"/>
              <a:gd name="T70" fmla="*/ 781 w 4096"/>
              <a:gd name="T71" fmla="*/ 3701 h 4147"/>
              <a:gd name="T72" fmla="*/ 517 w 4096"/>
              <a:gd name="T73" fmla="*/ 3449 h 4147"/>
              <a:gd name="T74" fmla="*/ 301 w 4096"/>
              <a:gd name="T75" fmla="*/ 3154 h 4147"/>
              <a:gd name="T76" fmla="*/ 138 w 4096"/>
              <a:gd name="T77" fmla="*/ 2822 h 4147"/>
              <a:gd name="T78" fmla="*/ 36 w 4096"/>
              <a:gd name="T79" fmla="*/ 2460 h 4147"/>
              <a:gd name="T80" fmla="*/ 0 w 4096"/>
              <a:gd name="T81" fmla="*/ 2073 h 4147"/>
              <a:gd name="T82" fmla="*/ 36 w 4096"/>
              <a:gd name="T83" fmla="*/ 1687 h 4147"/>
              <a:gd name="T84" fmla="*/ 138 w 4096"/>
              <a:gd name="T85" fmla="*/ 1325 h 4147"/>
              <a:gd name="T86" fmla="*/ 301 w 4096"/>
              <a:gd name="T87" fmla="*/ 993 h 4147"/>
              <a:gd name="T88" fmla="*/ 517 w 4096"/>
              <a:gd name="T89" fmla="*/ 697 h 4147"/>
              <a:gd name="T90" fmla="*/ 781 w 4096"/>
              <a:gd name="T91" fmla="*/ 446 h 4147"/>
              <a:gd name="T92" fmla="*/ 1086 w 4096"/>
              <a:gd name="T93" fmla="*/ 243 h 4147"/>
              <a:gd name="T94" fmla="*/ 1424 w 4096"/>
              <a:gd name="T95" fmla="*/ 98 h 4147"/>
              <a:gd name="T96" fmla="*/ 1791 w 4096"/>
              <a:gd name="T97" fmla="*/ 16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96" h="4147">
                <a:moveTo>
                  <a:pt x="2229" y="942"/>
                </a:moveTo>
                <a:lnTo>
                  <a:pt x="2170" y="944"/>
                </a:lnTo>
                <a:lnTo>
                  <a:pt x="2116" y="950"/>
                </a:lnTo>
                <a:lnTo>
                  <a:pt x="2066" y="962"/>
                </a:lnTo>
                <a:lnTo>
                  <a:pt x="2021" y="976"/>
                </a:lnTo>
                <a:lnTo>
                  <a:pt x="1979" y="993"/>
                </a:lnTo>
                <a:lnTo>
                  <a:pt x="1942" y="1014"/>
                </a:lnTo>
                <a:lnTo>
                  <a:pt x="1909" y="1037"/>
                </a:lnTo>
                <a:lnTo>
                  <a:pt x="1878" y="1063"/>
                </a:lnTo>
                <a:lnTo>
                  <a:pt x="1851" y="1090"/>
                </a:lnTo>
                <a:lnTo>
                  <a:pt x="1828" y="1120"/>
                </a:lnTo>
                <a:lnTo>
                  <a:pt x="1806" y="1151"/>
                </a:lnTo>
                <a:lnTo>
                  <a:pt x="1789" y="1184"/>
                </a:lnTo>
                <a:lnTo>
                  <a:pt x="1774" y="1217"/>
                </a:lnTo>
                <a:lnTo>
                  <a:pt x="1761" y="1251"/>
                </a:lnTo>
                <a:lnTo>
                  <a:pt x="1751" y="1285"/>
                </a:lnTo>
                <a:lnTo>
                  <a:pt x="1743" y="1319"/>
                </a:lnTo>
                <a:lnTo>
                  <a:pt x="1737" y="1352"/>
                </a:lnTo>
                <a:lnTo>
                  <a:pt x="1733" y="1385"/>
                </a:lnTo>
                <a:lnTo>
                  <a:pt x="1731" y="1416"/>
                </a:lnTo>
                <a:lnTo>
                  <a:pt x="1731" y="1447"/>
                </a:lnTo>
                <a:lnTo>
                  <a:pt x="1731" y="1722"/>
                </a:lnTo>
                <a:lnTo>
                  <a:pt x="1496" y="1722"/>
                </a:lnTo>
                <a:lnTo>
                  <a:pt x="1496" y="2146"/>
                </a:lnTo>
                <a:lnTo>
                  <a:pt x="1731" y="2146"/>
                </a:lnTo>
                <a:lnTo>
                  <a:pt x="1731" y="3348"/>
                </a:lnTo>
                <a:lnTo>
                  <a:pt x="2224" y="3348"/>
                </a:lnTo>
                <a:lnTo>
                  <a:pt x="2224" y="2146"/>
                </a:lnTo>
                <a:lnTo>
                  <a:pt x="2557" y="2146"/>
                </a:lnTo>
                <a:lnTo>
                  <a:pt x="2600" y="1722"/>
                </a:lnTo>
                <a:lnTo>
                  <a:pt x="2224" y="1722"/>
                </a:lnTo>
                <a:lnTo>
                  <a:pt x="2224" y="1472"/>
                </a:lnTo>
                <a:lnTo>
                  <a:pt x="2226" y="1443"/>
                </a:lnTo>
                <a:lnTo>
                  <a:pt x="2233" y="1420"/>
                </a:lnTo>
                <a:lnTo>
                  <a:pt x="2242" y="1400"/>
                </a:lnTo>
                <a:lnTo>
                  <a:pt x="2253" y="1385"/>
                </a:lnTo>
                <a:lnTo>
                  <a:pt x="2267" y="1373"/>
                </a:lnTo>
                <a:lnTo>
                  <a:pt x="2283" y="1365"/>
                </a:lnTo>
                <a:lnTo>
                  <a:pt x="2298" y="1360"/>
                </a:lnTo>
                <a:lnTo>
                  <a:pt x="2313" y="1357"/>
                </a:lnTo>
                <a:lnTo>
                  <a:pt x="2329" y="1356"/>
                </a:lnTo>
                <a:lnTo>
                  <a:pt x="2594" y="1356"/>
                </a:lnTo>
                <a:lnTo>
                  <a:pt x="2594" y="944"/>
                </a:lnTo>
                <a:lnTo>
                  <a:pt x="2229" y="942"/>
                </a:lnTo>
                <a:close/>
                <a:moveTo>
                  <a:pt x="2048" y="0"/>
                </a:moveTo>
                <a:lnTo>
                  <a:pt x="2178" y="5"/>
                </a:lnTo>
                <a:lnTo>
                  <a:pt x="2304" y="16"/>
                </a:lnTo>
                <a:lnTo>
                  <a:pt x="2429" y="36"/>
                </a:lnTo>
                <a:lnTo>
                  <a:pt x="2552" y="63"/>
                </a:lnTo>
                <a:lnTo>
                  <a:pt x="2671" y="98"/>
                </a:lnTo>
                <a:lnTo>
                  <a:pt x="2787" y="140"/>
                </a:lnTo>
                <a:lnTo>
                  <a:pt x="2900" y="189"/>
                </a:lnTo>
                <a:lnTo>
                  <a:pt x="3010" y="243"/>
                </a:lnTo>
                <a:lnTo>
                  <a:pt x="3115" y="304"/>
                </a:lnTo>
                <a:lnTo>
                  <a:pt x="3217" y="372"/>
                </a:lnTo>
                <a:lnTo>
                  <a:pt x="3314" y="446"/>
                </a:lnTo>
                <a:lnTo>
                  <a:pt x="3408" y="524"/>
                </a:lnTo>
                <a:lnTo>
                  <a:pt x="3496" y="608"/>
                </a:lnTo>
                <a:lnTo>
                  <a:pt x="3578" y="697"/>
                </a:lnTo>
                <a:lnTo>
                  <a:pt x="3656" y="791"/>
                </a:lnTo>
                <a:lnTo>
                  <a:pt x="3729" y="889"/>
                </a:lnTo>
                <a:lnTo>
                  <a:pt x="3796" y="993"/>
                </a:lnTo>
                <a:lnTo>
                  <a:pt x="3856" y="1099"/>
                </a:lnTo>
                <a:lnTo>
                  <a:pt x="3910" y="1211"/>
                </a:lnTo>
                <a:lnTo>
                  <a:pt x="3958" y="1325"/>
                </a:lnTo>
                <a:lnTo>
                  <a:pt x="3999" y="1443"/>
                </a:lnTo>
                <a:lnTo>
                  <a:pt x="4034" y="1564"/>
                </a:lnTo>
                <a:lnTo>
                  <a:pt x="4061" y="1687"/>
                </a:lnTo>
                <a:lnTo>
                  <a:pt x="4080" y="1814"/>
                </a:lnTo>
                <a:lnTo>
                  <a:pt x="4092" y="1942"/>
                </a:lnTo>
                <a:lnTo>
                  <a:pt x="4096" y="2073"/>
                </a:lnTo>
                <a:lnTo>
                  <a:pt x="4092" y="2204"/>
                </a:lnTo>
                <a:lnTo>
                  <a:pt x="4080" y="2333"/>
                </a:lnTo>
                <a:lnTo>
                  <a:pt x="4061" y="2460"/>
                </a:lnTo>
                <a:lnTo>
                  <a:pt x="4034" y="2583"/>
                </a:lnTo>
                <a:lnTo>
                  <a:pt x="3999" y="2704"/>
                </a:lnTo>
                <a:lnTo>
                  <a:pt x="3958" y="2822"/>
                </a:lnTo>
                <a:lnTo>
                  <a:pt x="3910" y="2936"/>
                </a:lnTo>
                <a:lnTo>
                  <a:pt x="3856" y="3047"/>
                </a:lnTo>
                <a:lnTo>
                  <a:pt x="3796" y="3154"/>
                </a:lnTo>
                <a:lnTo>
                  <a:pt x="3729" y="3258"/>
                </a:lnTo>
                <a:lnTo>
                  <a:pt x="3656" y="3356"/>
                </a:lnTo>
                <a:lnTo>
                  <a:pt x="3578" y="3449"/>
                </a:lnTo>
                <a:lnTo>
                  <a:pt x="3496" y="3539"/>
                </a:lnTo>
                <a:lnTo>
                  <a:pt x="3408" y="3623"/>
                </a:lnTo>
                <a:lnTo>
                  <a:pt x="3314" y="3701"/>
                </a:lnTo>
                <a:lnTo>
                  <a:pt x="3217" y="3775"/>
                </a:lnTo>
                <a:lnTo>
                  <a:pt x="3115" y="3842"/>
                </a:lnTo>
                <a:lnTo>
                  <a:pt x="3010" y="3903"/>
                </a:lnTo>
                <a:lnTo>
                  <a:pt x="2900" y="3958"/>
                </a:lnTo>
                <a:lnTo>
                  <a:pt x="2787" y="4007"/>
                </a:lnTo>
                <a:lnTo>
                  <a:pt x="2671" y="4049"/>
                </a:lnTo>
                <a:lnTo>
                  <a:pt x="2552" y="4084"/>
                </a:lnTo>
                <a:lnTo>
                  <a:pt x="2429" y="4111"/>
                </a:lnTo>
                <a:lnTo>
                  <a:pt x="2304" y="4130"/>
                </a:lnTo>
                <a:lnTo>
                  <a:pt x="2178" y="4142"/>
                </a:lnTo>
                <a:lnTo>
                  <a:pt x="2048" y="4147"/>
                </a:lnTo>
                <a:lnTo>
                  <a:pt x="1919" y="4142"/>
                </a:lnTo>
                <a:lnTo>
                  <a:pt x="1791" y="4130"/>
                </a:lnTo>
                <a:lnTo>
                  <a:pt x="1666" y="4111"/>
                </a:lnTo>
                <a:lnTo>
                  <a:pt x="1545" y="4084"/>
                </a:lnTo>
                <a:lnTo>
                  <a:pt x="1424" y="4049"/>
                </a:lnTo>
                <a:lnTo>
                  <a:pt x="1309" y="4007"/>
                </a:lnTo>
                <a:lnTo>
                  <a:pt x="1195" y="3958"/>
                </a:lnTo>
                <a:lnTo>
                  <a:pt x="1086" y="3903"/>
                </a:lnTo>
                <a:lnTo>
                  <a:pt x="980" y="3842"/>
                </a:lnTo>
                <a:lnTo>
                  <a:pt x="879" y="3775"/>
                </a:lnTo>
                <a:lnTo>
                  <a:pt x="781" y="3701"/>
                </a:lnTo>
                <a:lnTo>
                  <a:pt x="689" y="3623"/>
                </a:lnTo>
                <a:lnTo>
                  <a:pt x="601" y="3539"/>
                </a:lnTo>
                <a:lnTo>
                  <a:pt x="517" y="3449"/>
                </a:lnTo>
                <a:lnTo>
                  <a:pt x="439" y="3356"/>
                </a:lnTo>
                <a:lnTo>
                  <a:pt x="367" y="3258"/>
                </a:lnTo>
                <a:lnTo>
                  <a:pt x="301" y="3154"/>
                </a:lnTo>
                <a:lnTo>
                  <a:pt x="241" y="3047"/>
                </a:lnTo>
                <a:lnTo>
                  <a:pt x="185" y="2936"/>
                </a:lnTo>
                <a:lnTo>
                  <a:pt x="138" y="2822"/>
                </a:lnTo>
                <a:lnTo>
                  <a:pt x="97" y="2704"/>
                </a:lnTo>
                <a:lnTo>
                  <a:pt x="62" y="2583"/>
                </a:lnTo>
                <a:lnTo>
                  <a:pt x="36" y="2460"/>
                </a:lnTo>
                <a:lnTo>
                  <a:pt x="16" y="2333"/>
                </a:lnTo>
                <a:lnTo>
                  <a:pt x="4" y="2204"/>
                </a:lnTo>
                <a:lnTo>
                  <a:pt x="0" y="2073"/>
                </a:lnTo>
                <a:lnTo>
                  <a:pt x="4" y="1942"/>
                </a:lnTo>
                <a:lnTo>
                  <a:pt x="16" y="1814"/>
                </a:lnTo>
                <a:lnTo>
                  <a:pt x="36" y="1687"/>
                </a:lnTo>
                <a:lnTo>
                  <a:pt x="62" y="1564"/>
                </a:lnTo>
                <a:lnTo>
                  <a:pt x="97" y="1443"/>
                </a:lnTo>
                <a:lnTo>
                  <a:pt x="138" y="1325"/>
                </a:lnTo>
                <a:lnTo>
                  <a:pt x="185" y="1211"/>
                </a:lnTo>
                <a:lnTo>
                  <a:pt x="241" y="1099"/>
                </a:lnTo>
                <a:lnTo>
                  <a:pt x="301" y="993"/>
                </a:lnTo>
                <a:lnTo>
                  <a:pt x="367" y="889"/>
                </a:lnTo>
                <a:lnTo>
                  <a:pt x="439" y="791"/>
                </a:lnTo>
                <a:lnTo>
                  <a:pt x="517" y="697"/>
                </a:lnTo>
                <a:lnTo>
                  <a:pt x="601" y="608"/>
                </a:lnTo>
                <a:lnTo>
                  <a:pt x="689" y="524"/>
                </a:lnTo>
                <a:lnTo>
                  <a:pt x="781" y="446"/>
                </a:lnTo>
                <a:lnTo>
                  <a:pt x="879" y="372"/>
                </a:lnTo>
                <a:lnTo>
                  <a:pt x="980" y="304"/>
                </a:lnTo>
                <a:lnTo>
                  <a:pt x="1086" y="243"/>
                </a:lnTo>
                <a:lnTo>
                  <a:pt x="1195" y="189"/>
                </a:lnTo>
                <a:lnTo>
                  <a:pt x="1309" y="140"/>
                </a:lnTo>
                <a:lnTo>
                  <a:pt x="1424" y="98"/>
                </a:lnTo>
                <a:lnTo>
                  <a:pt x="1545" y="63"/>
                </a:lnTo>
                <a:lnTo>
                  <a:pt x="1666" y="36"/>
                </a:lnTo>
                <a:lnTo>
                  <a:pt x="1791" y="16"/>
                </a:lnTo>
                <a:lnTo>
                  <a:pt x="1919" y="5"/>
                </a:lnTo>
                <a:lnTo>
                  <a:pt x="2048" y="0"/>
                </a:lnTo>
                <a:close/>
              </a:path>
            </a:pathLst>
          </a:custGeom>
          <a:solidFill>
            <a:srgbClr val="605D5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8" name="Group 28"/>
          <p:cNvGrpSpPr>
            <a:grpSpLocks noChangeAspect="1"/>
          </p:cNvGrpSpPr>
          <p:nvPr/>
        </p:nvGrpSpPr>
        <p:grpSpPr bwMode="auto">
          <a:xfrm>
            <a:off x="6435965" y="8953525"/>
            <a:ext cx="173775" cy="175960"/>
            <a:chOff x="1758" y="2011"/>
            <a:chExt cx="2225" cy="2253"/>
          </a:xfrm>
          <a:solidFill>
            <a:srgbClr val="605D5C"/>
          </a:solidFill>
        </p:grpSpPr>
        <p:sp>
          <p:nvSpPr>
            <p:cNvPr id="19" name="Freeform 30"/>
            <p:cNvSpPr>
              <a:spLocks/>
            </p:cNvSpPr>
            <p:nvPr/>
          </p:nvSpPr>
          <p:spPr bwMode="auto">
            <a:xfrm>
              <a:off x="2733" y="2977"/>
              <a:ext cx="547" cy="559"/>
            </a:xfrm>
            <a:custGeom>
              <a:avLst/>
              <a:gdLst>
                <a:gd name="T0" fmla="*/ 732 w 1095"/>
                <a:gd name="T1" fmla="*/ 3 h 1118"/>
                <a:gd name="T2" fmla="*/ 824 w 1095"/>
                <a:gd name="T3" fmla="*/ 21 h 1118"/>
                <a:gd name="T4" fmla="*/ 907 w 1095"/>
                <a:gd name="T5" fmla="*/ 61 h 1118"/>
                <a:gd name="T6" fmla="*/ 977 w 1095"/>
                <a:gd name="T7" fmla="*/ 120 h 1118"/>
                <a:gd name="T8" fmla="*/ 1033 w 1095"/>
                <a:gd name="T9" fmla="*/ 199 h 1118"/>
                <a:gd name="T10" fmla="*/ 1072 w 1095"/>
                <a:gd name="T11" fmla="*/ 300 h 1118"/>
                <a:gd name="T12" fmla="*/ 1093 w 1095"/>
                <a:gd name="T13" fmla="*/ 422 h 1118"/>
                <a:gd name="T14" fmla="*/ 1095 w 1095"/>
                <a:gd name="T15" fmla="*/ 1118 h 1118"/>
                <a:gd name="T16" fmla="*/ 736 w 1095"/>
                <a:gd name="T17" fmla="*/ 533 h 1118"/>
                <a:gd name="T18" fmla="*/ 729 w 1095"/>
                <a:gd name="T19" fmla="*/ 451 h 1118"/>
                <a:gd name="T20" fmla="*/ 710 w 1095"/>
                <a:gd name="T21" fmla="*/ 384 h 1118"/>
                <a:gd name="T22" fmla="*/ 675 w 1095"/>
                <a:gd name="T23" fmla="*/ 331 h 1118"/>
                <a:gd name="T24" fmla="*/ 624 w 1095"/>
                <a:gd name="T25" fmla="*/ 299 h 1118"/>
                <a:gd name="T26" fmla="*/ 555 w 1095"/>
                <a:gd name="T27" fmla="*/ 286 h 1118"/>
                <a:gd name="T28" fmla="*/ 487 w 1095"/>
                <a:gd name="T29" fmla="*/ 298 h 1118"/>
                <a:gd name="T30" fmla="*/ 436 w 1095"/>
                <a:gd name="T31" fmla="*/ 329 h 1118"/>
                <a:gd name="T32" fmla="*/ 397 w 1095"/>
                <a:gd name="T33" fmla="*/ 371 h 1118"/>
                <a:gd name="T34" fmla="*/ 370 w 1095"/>
                <a:gd name="T35" fmla="*/ 420 h 1118"/>
                <a:gd name="T36" fmla="*/ 360 w 1095"/>
                <a:gd name="T37" fmla="*/ 460 h 1118"/>
                <a:gd name="T38" fmla="*/ 359 w 1095"/>
                <a:gd name="T39" fmla="*/ 508 h 1118"/>
                <a:gd name="T40" fmla="*/ 0 w 1095"/>
                <a:gd name="T41" fmla="*/ 1118 h 1118"/>
                <a:gd name="T42" fmla="*/ 0 w 1095"/>
                <a:gd name="T43" fmla="*/ 1099 h 1118"/>
                <a:gd name="T44" fmla="*/ 1 w 1095"/>
                <a:gd name="T45" fmla="*/ 1044 h 1118"/>
                <a:gd name="T46" fmla="*/ 1 w 1095"/>
                <a:gd name="T47" fmla="*/ 961 h 1118"/>
                <a:gd name="T48" fmla="*/ 1 w 1095"/>
                <a:gd name="T49" fmla="*/ 858 h 1118"/>
                <a:gd name="T50" fmla="*/ 1 w 1095"/>
                <a:gd name="T51" fmla="*/ 739 h 1118"/>
                <a:gd name="T52" fmla="*/ 3 w 1095"/>
                <a:gd name="T53" fmla="*/ 610 h 1118"/>
                <a:gd name="T54" fmla="*/ 3 w 1095"/>
                <a:gd name="T55" fmla="*/ 481 h 1118"/>
                <a:gd name="T56" fmla="*/ 3 w 1095"/>
                <a:gd name="T57" fmla="*/ 354 h 1118"/>
                <a:gd name="T58" fmla="*/ 3 w 1095"/>
                <a:gd name="T59" fmla="*/ 240 h 1118"/>
                <a:gd name="T60" fmla="*/ 1 w 1095"/>
                <a:gd name="T61" fmla="*/ 143 h 1118"/>
                <a:gd name="T62" fmla="*/ 1 w 1095"/>
                <a:gd name="T63" fmla="*/ 69 h 1118"/>
                <a:gd name="T64" fmla="*/ 0 w 1095"/>
                <a:gd name="T65" fmla="*/ 26 h 1118"/>
                <a:gd name="T66" fmla="*/ 359 w 1095"/>
                <a:gd name="T67" fmla="*/ 181 h 1118"/>
                <a:gd name="T68" fmla="*/ 356 w 1095"/>
                <a:gd name="T69" fmla="*/ 185 h 1118"/>
                <a:gd name="T70" fmla="*/ 359 w 1095"/>
                <a:gd name="T71" fmla="*/ 181 h 1118"/>
                <a:gd name="T72" fmla="*/ 388 w 1095"/>
                <a:gd name="T73" fmla="*/ 137 h 1118"/>
                <a:gd name="T74" fmla="*/ 429 w 1095"/>
                <a:gd name="T75" fmla="*/ 93 h 1118"/>
                <a:gd name="T76" fmla="*/ 482 w 1095"/>
                <a:gd name="T77" fmla="*/ 52 h 1118"/>
                <a:gd name="T78" fmla="*/ 548 w 1095"/>
                <a:gd name="T79" fmla="*/ 21 h 1118"/>
                <a:gd name="T80" fmla="*/ 633 w 1095"/>
                <a:gd name="T81" fmla="*/ 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5" h="1118">
                  <a:moveTo>
                    <a:pt x="682" y="0"/>
                  </a:moveTo>
                  <a:lnTo>
                    <a:pt x="732" y="3"/>
                  </a:lnTo>
                  <a:lnTo>
                    <a:pt x="779" y="10"/>
                  </a:lnTo>
                  <a:lnTo>
                    <a:pt x="824" y="21"/>
                  </a:lnTo>
                  <a:lnTo>
                    <a:pt x="867" y="38"/>
                  </a:lnTo>
                  <a:lnTo>
                    <a:pt x="907" y="61"/>
                  </a:lnTo>
                  <a:lnTo>
                    <a:pt x="944" y="88"/>
                  </a:lnTo>
                  <a:lnTo>
                    <a:pt x="977" y="120"/>
                  </a:lnTo>
                  <a:lnTo>
                    <a:pt x="1006" y="157"/>
                  </a:lnTo>
                  <a:lnTo>
                    <a:pt x="1033" y="199"/>
                  </a:lnTo>
                  <a:lnTo>
                    <a:pt x="1055" y="247"/>
                  </a:lnTo>
                  <a:lnTo>
                    <a:pt x="1072" y="300"/>
                  </a:lnTo>
                  <a:lnTo>
                    <a:pt x="1084" y="358"/>
                  </a:lnTo>
                  <a:lnTo>
                    <a:pt x="1093" y="422"/>
                  </a:lnTo>
                  <a:lnTo>
                    <a:pt x="1095" y="491"/>
                  </a:lnTo>
                  <a:lnTo>
                    <a:pt x="1095" y="1118"/>
                  </a:lnTo>
                  <a:lnTo>
                    <a:pt x="736" y="1118"/>
                  </a:lnTo>
                  <a:lnTo>
                    <a:pt x="736" y="533"/>
                  </a:lnTo>
                  <a:lnTo>
                    <a:pt x="735" y="491"/>
                  </a:lnTo>
                  <a:lnTo>
                    <a:pt x="729" y="451"/>
                  </a:lnTo>
                  <a:lnTo>
                    <a:pt x="722" y="416"/>
                  </a:lnTo>
                  <a:lnTo>
                    <a:pt x="710" y="384"/>
                  </a:lnTo>
                  <a:lnTo>
                    <a:pt x="695" y="355"/>
                  </a:lnTo>
                  <a:lnTo>
                    <a:pt x="675" y="331"/>
                  </a:lnTo>
                  <a:lnTo>
                    <a:pt x="651" y="312"/>
                  </a:lnTo>
                  <a:lnTo>
                    <a:pt x="624" y="299"/>
                  </a:lnTo>
                  <a:lnTo>
                    <a:pt x="592" y="289"/>
                  </a:lnTo>
                  <a:lnTo>
                    <a:pt x="555" y="286"/>
                  </a:lnTo>
                  <a:lnTo>
                    <a:pt x="519" y="289"/>
                  </a:lnTo>
                  <a:lnTo>
                    <a:pt x="487" y="298"/>
                  </a:lnTo>
                  <a:lnTo>
                    <a:pt x="459" y="312"/>
                  </a:lnTo>
                  <a:lnTo>
                    <a:pt x="436" y="329"/>
                  </a:lnTo>
                  <a:lnTo>
                    <a:pt x="415" y="348"/>
                  </a:lnTo>
                  <a:lnTo>
                    <a:pt x="397" y="371"/>
                  </a:lnTo>
                  <a:lnTo>
                    <a:pt x="381" y="395"/>
                  </a:lnTo>
                  <a:lnTo>
                    <a:pt x="370" y="420"/>
                  </a:lnTo>
                  <a:lnTo>
                    <a:pt x="365" y="439"/>
                  </a:lnTo>
                  <a:lnTo>
                    <a:pt x="360" y="460"/>
                  </a:lnTo>
                  <a:lnTo>
                    <a:pt x="359" y="484"/>
                  </a:lnTo>
                  <a:lnTo>
                    <a:pt x="359" y="508"/>
                  </a:lnTo>
                  <a:lnTo>
                    <a:pt x="359" y="1118"/>
                  </a:lnTo>
                  <a:lnTo>
                    <a:pt x="0" y="1118"/>
                  </a:lnTo>
                  <a:lnTo>
                    <a:pt x="0" y="1113"/>
                  </a:lnTo>
                  <a:lnTo>
                    <a:pt x="0" y="1099"/>
                  </a:lnTo>
                  <a:lnTo>
                    <a:pt x="0" y="1075"/>
                  </a:lnTo>
                  <a:lnTo>
                    <a:pt x="1" y="1044"/>
                  </a:lnTo>
                  <a:lnTo>
                    <a:pt x="1" y="1006"/>
                  </a:lnTo>
                  <a:lnTo>
                    <a:pt x="1" y="961"/>
                  </a:lnTo>
                  <a:lnTo>
                    <a:pt x="1" y="912"/>
                  </a:lnTo>
                  <a:lnTo>
                    <a:pt x="1" y="858"/>
                  </a:lnTo>
                  <a:lnTo>
                    <a:pt x="1" y="799"/>
                  </a:lnTo>
                  <a:lnTo>
                    <a:pt x="1" y="739"/>
                  </a:lnTo>
                  <a:lnTo>
                    <a:pt x="1" y="675"/>
                  </a:lnTo>
                  <a:lnTo>
                    <a:pt x="3" y="610"/>
                  </a:lnTo>
                  <a:lnTo>
                    <a:pt x="3" y="546"/>
                  </a:lnTo>
                  <a:lnTo>
                    <a:pt x="3" y="481"/>
                  </a:lnTo>
                  <a:lnTo>
                    <a:pt x="3" y="416"/>
                  </a:lnTo>
                  <a:lnTo>
                    <a:pt x="3" y="354"/>
                  </a:lnTo>
                  <a:lnTo>
                    <a:pt x="3" y="295"/>
                  </a:lnTo>
                  <a:lnTo>
                    <a:pt x="3" y="240"/>
                  </a:lnTo>
                  <a:lnTo>
                    <a:pt x="3" y="188"/>
                  </a:lnTo>
                  <a:lnTo>
                    <a:pt x="1" y="143"/>
                  </a:lnTo>
                  <a:lnTo>
                    <a:pt x="1" y="102"/>
                  </a:lnTo>
                  <a:lnTo>
                    <a:pt x="1" y="69"/>
                  </a:lnTo>
                  <a:lnTo>
                    <a:pt x="1" y="43"/>
                  </a:lnTo>
                  <a:lnTo>
                    <a:pt x="0" y="26"/>
                  </a:lnTo>
                  <a:lnTo>
                    <a:pt x="359" y="26"/>
                  </a:lnTo>
                  <a:lnTo>
                    <a:pt x="359" y="181"/>
                  </a:lnTo>
                  <a:lnTo>
                    <a:pt x="358" y="182"/>
                  </a:lnTo>
                  <a:lnTo>
                    <a:pt x="356" y="185"/>
                  </a:lnTo>
                  <a:lnTo>
                    <a:pt x="359" y="185"/>
                  </a:lnTo>
                  <a:lnTo>
                    <a:pt x="359" y="181"/>
                  </a:lnTo>
                  <a:lnTo>
                    <a:pt x="373" y="160"/>
                  </a:lnTo>
                  <a:lnTo>
                    <a:pt x="388" y="137"/>
                  </a:lnTo>
                  <a:lnTo>
                    <a:pt x="408" y="116"/>
                  </a:lnTo>
                  <a:lnTo>
                    <a:pt x="429" y="93"/>
                  </a:lnTo>
                  <a:lnTo>
                    <a:pt x="454" y="72"/>
                  </a:lnTo>
                  <a:lnTo>
                    <a:pt x="482" y="52"/>
                  </a:lnTo>
                  <a:lnTo>
                    <a:pt x="514" y="36"/>
                  </a:lnTo>
                  <a:lnTo>
                    <a:pt x="548" y="21"/>
                  </a:lnTo>
                  <a:lnTo>
                    <a:pt x="589" y="10"/>
                  </a:lnTo>
                  <a:lnTo>
                    <a:pt x="633" y="3"/>
                  </a:lnTo>
                  <a:lnTo>
                    <a:pt x="6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31"/>
            <p:cNvSpPr>
              <a:spLocks noChangeArrowheads="1"/>
            </p:cNvSpPr>
            <p:nvPr/>
          </p:nvSpPr>
          <p:spPr bwMode="auto">
            <a:xfrm>
              <a:off x="2454" y="2990"/>
              <a:ext cx="180" cy="54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32"/>
            <p:cNvSpPr>
              <a:spLocks noEditPoints="1"/>
            </p:cNvSpPr>
            <p:nvPr/>
          </p:nvSpPr>
          <p:spPr bwMode="auto">
            <a:xfrm>
              <a:off x="1758" y="2011"/>
              <a:ext cx="2225" cy="2253"/>
            </a:xfrm>
            <a:custGeom>
              <a:avLst/>
              <a:gdLst>
                <a:gd name="T0" fmla="*/ 1137 w 4449"/>
                <a:gd name="T1" fmla="*/ 1040 h 4506"/>
                <a:gd name="T2" fmla="*/ 1060 w 4449"/>
                <a:gd name="T3" fmla="*/ 1102 h 4506"/>
                <a:gd name="T4" fmla="*/ 1029 w 4449"/>
                <a:gd name="T5" fmla="*/ 1199 h 4506"/>
                <a:gd name="T6" fmla="*/ 1043 w 4449"/>
                <a:gd name="T7" fmla="*/ 3340 h 4506"/>
                <a:gd name="T8" fmla="*/ 1107 w 4449"/>
                <a:gd name="T9" fmla="*/ 3416 h 4506"/>
                <a:gd name="T10" fmla="*/ 1205 w 4449"/>
                <a:gd name="T11" fmla="*/ 3445 h 4506"/>
                <a:gd name="T12" fmla="*/ 3297 w 4449"/>
                <a:gd name="T13" fmla="*/ 3431 h 4506"/>
                <a:gd name="T14" fmla="*/ 3375 w 4449"/>
                <a:gd name="T15" fmla="*/ 3369 h 4506"/>
                <a:gd name="T16" fmla="*/ 3405 w 4449"/>
                <a:gd name="T17" fmla="*/ 3272 h 4506"/>
                <a:gd name="T18" fmla="*/ 3391 w 4449"/>
                <a:gd name="T19" fmla="*/ 1132 h 4506"/>
                <a:gd name="T20" fmla="*/ 3327 w 4449"/>
                <a:gd name="T21" fmla="*/ 1055 h 4506"/>
                <a:gd name="T22" fmla="*/ 3228 w 4449"/>
                <a:gd name="T23" fmla="*/ 1026 h 4506"/>
                <a:gd name="T24" fmla="*/ 2366 w 4449"/>
                <a:gd name="T25" fmla="*/ 6 h 4506"/>
                <a:gd name="T26" fmla="*/ 2772 w 4449"/>
                <a:gd name="T27" fmla="*/ 69 h 4506"/>
                <a:gd name="T28" fmla="*/ 3150 w 4449"/>
                <a:gd name="T29" fmla="*/ 206 h 4506"/>
                <a:gd name="T30" fmla="*/ 3494 w 4449"/>
                <a:gd name="T31" fmla="*/ 404 h 4506"/>
                <a:gd name="T32" fmla="*/ 3798 w 4449"/>
                <a:gd name="T33" fmla="*/ 661 h 4506"/>
                <a:gd name="T34" fmla="*/ 4051 w 4449"/>
                <a:gd name="T35" fmla="*/ 967 h 4506"/>
                <a:gd name="T36" fmla="*/ 4247 w 4449"/>
                <a:gd name="T37" fmla="*/ 1316 h 4506"/>
                <a:gd name="T38" fmla="*/ 4382 w 4449"/>
                <a:gd name="T39" fmla="*/ 1699 h 4506"/>
                <a:gd name="T40" fmla="*/ 4445 w 4449"/>
                <a:gd name="T41" fmla="*/ 2111 h 4506"/>
                <a:gd name="T42" fmla="*/ 4432 w 4449"/>
                <a:gd name="T43" fmla="*/ 2535 h 4506"/>
                <a:gd name="T44" fmla="*/ 4345 w 4449"/>
                <a:gd name="T45" fmla="*/ 2938 h 4506"/>
                <a:gd name="T46" fmla="*/ 4189 w 4449"/>
                <a:gd name="T47" fmla="*/ 3311 h 4506"/>
                <a:gd name="T48" fmla="*/ 3972 w 4449"/>
                <a:gd name="T49" fmla="*/ 3647 h 4506"/>
                <a:gd name="T50" fmla="*/ 3702 w 4449"/>
                <a:gd name="T51" fmla="*/ 3937 h 4506"/>
                <a:gd name="T52" fmla="*/ 3384 w 4449"/>
                <a:gd name="T53" fmla="*/ 4175 h 4506"/>
                <a:gd name="T54" fmla="*/ 3028 w 4449"/>
                <a:gd name="T55" fmla="*/ 4354 h 4506"/>
                <a:gd name="T56" fmla="*/ 2638 w 4449"/>
                <a:gd name="T57" fmla="*/ 4467 h 4506"/>
                <a:gd name="T58" fmla="*/ 2225 w 4449"/>
                <a:gd name="T59" fmla="*/ 4506 h 4506"/>
                <a:gd name="T60" fmla="*/ 1810 w 4449"/>
                <a:gd name="T61" fmla="*/ 4467 h 4506"/>
                <a:gd name="T62" fmla="*/ 1422 w 4449"/>
                <a:gd name="T63" fmla="*/ 4354 h 4506"/>
                <a:gd name="T64" fmla="*/ 1064 w 4449"/>
                <a:gd name="T65" fmla="*/ 4175 h 4506"/>
                <a:gd name="T66" fmla="*/ 748 w 4449"/>
                <a:gd name="T67" fmla="*/ 3937 h 4506"/>
                <a:gd name="T68" fmla="*/ 477 w 4449"/>
                <a:gd name="T69" fmla="*/ 3647 h 4506"/>
                <a:gd name="T70" fmla="*/ 261 w 4449"/>
                <a:gd name="T71" fmla="*/ 3311 h 4506"/>
                <a:gd name="T72" fmla="*/ 105 w 4449"/>
                <a:gd name="T73" fmla="*/ 2938 h 4506"/>
                <a:gd name="T74" fmla="*/ 18 w 4449"/>
                <a:gd name="T75" fmla="*/ 2535 h 4506"/>
                <a:gd name="T76" fmla="*/ 4 w 4449"/>
                <a:gd name="T77" fmla="*/ 2111 h 4506"/>
                <a:gd name="T78" fmla="*/ 68 w 4449"/>
                <a:gd name="T79" fmla="*/ 1699 h 4506"/>
                <a:gd name="T80" fmla="*/ 201 w 4449"/>
                <a:gd name="T81" fmla="*/ 1316 h 4506"/>
                <a:gd name="T82" fmla="*/ 399 w 4449"/>
                <a:gd name="T83" fmla="*/ 967 h 4506"/>
                <a:gd name="T84" fmla="*/ 652 w 4449"/>
                <a:gd name="T85" fmla="*/ 661 h 4506"/>
                <a:gd name="T86" fmla="*/ 954 w 4449"/>
                <a:gd name="T87" fmla="*/ 404 h 4506"/>
                <a:gd name="T88" fmla="*/ 1298 w 4449"/>
                <a:gd name="T89" fmla="*/ 206 h 4506"/>
                <a:gd name="T90" fmla="*/ 1678 w 4449"/>
                <a:gd name="T91" fmla="*/ 69 h 4506"/>
                <a:gd name="T92" fmla="*/ 2084 w 4449"/>
                <a:gd name="T93" fmla="*/ 6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49" h="4506">
                  <a:moveTo>
                    <a:pt x="1205" y="1026"/>
                  </a:moveTo>
                  <a:lnTo>
                    <a:pt x="1170" y="1029"/>
                  </a:lnTo>
                  <a:lnTo>
                    <a:pt x="1137" y="1040"/>
                  </a:lnTo>
                  <a:lnTo>
                    <a:pt x="1107" y="1055"/>
                  </a:lnTo>
                  <a:lnTo>
                    <a:pt x="1081" y="1077"/>
                  </a:lnTo>
                  <a:lnTo>
                    <a:pt x="1060" y="1102"/>
                  </a:lnTo>
                  <a:lnTo>
                    <a:pt x="1043" y="1132"/>
                  </a:lnTo>
                  <a:lnTo>
                    <a:pt x="1034" y="1164"/>
                  </a:lnTo>
                  <a:lnTo>
                    <a:pt x="1029" y="1199"/>
                  </a:lnTo>
                  <a:lnTo>
                    <a:pt x="1029" y="3272"/>
                  </a:lnTo>
                  <a:lnTo>
                    <a:pt x="1034" y="3307"/>
                  </a:lnTo>
                  <a:lnTo>
                    <a:pt x="1043" y="3340"/>
                  </a:lnTo>
                  <a:lnTo>
                    <a:pt x="1060" y="3369"/>
                  </a:lnTo>
                  <a:lnTo>
                    <a:pt x="1081" y="3395"/>
                  </a:lnTo>
                  <a:lnTo>
                    <a:pt x="1107" y="3416"/>
                  </a:lnTo>
                  <a:lnTo>
                    <a:pt x="1137" y="3431"/>
                  </a:lnTo>
                  <a:lnTo>
                    <a:pt x="1170" y="3441"/>
                  </a:lnTo>
                  <a:lnTo>
                    <a:pt x="1205" y="3445"/>
                  </a:lnTo>
                  <a:lnTo>
                    <a:pt x="3228" y="3445"/>
                  </a:lnTo>
                  <a:lnTo>
                    <a:pt x="3265" y="3441"/>
                  </a:lnTo>
                  <a:lnTo>
                    <a:pt x="3297" y="3431"/>
                  </a:lnTo>
                  <a:lnTo>
                    <a:pt x="3327" y="3416"/>
                  </a:lnTo>
                  <a:lnTo>
                    <a:pt x="3354" y="3395"/>
                  </a:lnTo>
                  <a:lnTo>
                    <a:pt x="3375" y="3369"/>
                  </a:lnTo>
                  <a:lnTo>
                    <a:pt x="3391" y="3340"/>
                  </a:lnTo>
                  <a:lnTo>
                    <a:pt x="3401" y="3307"/>
                  </a:lnTo>
                  <a:lnTo>
                    <a:pt x="3405" y="3272"/>
                  </a:lnTo>
                  <a:lnTo>
                    <a:pt x="3405" y="1199"/>
                  </a:lnTo>
                  <a:lnTo>
                    <a:pt x="3401" y="1164"/>
                  </a:lnTo>
                  <a:lnTo>
                    <a:pt x="3391" y="1132"/>
                  </a:lnTo>
                  <a:lnTo>
                    <a:pt x="3375" y="1102"/>
                  </a:lnTo>
                  <a:lnTo>
                    <a:pt x="3354" y="1077"/>
                  </a:lnTo>
                  <a:lnTo>
                    <a:pt x="3327" y="1055"/>
                  </a:lnTo>
                  <a:lnTo>
                    <a:pt x="3297" y="1040"/>
                  </a:lnTo>
                  <a:lnTo>
                    <a:pt x="3265" y="1029"/>
                  </a:lnTo>
                  <a:lnTo>
                    <a:pt x="3228" y="1026"/>
                  </a:lnTo>
                  <a:lnTo>
                    <a:pt x="1205" y="1026"/>
                  </a:lnTo>
                  <a:close/>
                  <a:moveTo>
                    <a:pt x="2225" y="0"/>
                  </a:moveTo>
                  <a:lnTo>
                    <a:pt x="2366" y="6"/>
                  </a:lnTo>
                  <a:lnTo>
                    <a:pt x="2503" y="18"/>
                  </a:lnTo>
                  <a:lnTo>
                    <a:pt x="2638" y="39"/>
                  </a:lnTo>
                  <a:lnTo>
                    <a:pt x="2772" y="69"/>
                  </a:lnTo>
                  <a:lnTo>
                    <a:pt x="2901" y="107"/>
                  </a:lnTo>
                  <a:lnTo>
                    <a:pt x="3028" y="152"/>
                  </a:lnTo>
                  <a:lnTo>
                    <a:pt x="3150" y="206"/>
                  </a:lnTo>
                  <a:lnTo>
                    <a:pt x="3270" y="265"/>
                  </a:lnTo>
                  <a:lnTo>
                    <a:pt x="3384" y="331"/>
                  </a:lnTo>
                  <a:lnTo>
                    <a:pt x="3494" y="404"/>
                  </a:lnTo>
                  <a:lnTo>
                    <a:pt x="3600" y="485"/>
                  </a:lnTo>
                  <a:lnTo>
                    <a:pt x="3702" y="569"/>
                  </a:lnTo>
                  <a:lnTo>
                    <a:pt x="3798" y="661"/>
                  </a:lnTo>
                  <a:lnTo>
                    <a:pt x="3887" y="758"/>
                  </a:lnTo>
                  <a:lnTo>
                    <a:pt x="3972" y="860"/>
                  </a:lnTo>
                  <a:lnTo>
                    <a:pt x="4051" y="967"/>
                  </a:lnTo>
                  <a:lnTo>
                    <a:pt x="4123" y="1079"/>
                  </a:lnTo>
                  <a:lnTo>
                    <a:pt x="4189" y="1195"/>
                  </a:lnTo>
                  <a:lnTo>
                    <a:pt x="4247" y="1316"/>
                  </a:lnTo>
                  <a:lnTo>
                    <a:pt x="4300" y="1440"/>
                  </a:lnTo>
                  <a:lnTo>
                    <a:pt x="4345" y="1568"/>
                  </a:lnTo>
                  <a:lnTo>
                    <a:pt x="4382" y="1699"/>
                  </a:lnTo>
                  <a:lnTo>
                    <a:pt x="4411" y="1833"/>
                  </a:lnTo>
                  <a:lnTo>
                    <a:pt x="4432" y="1971"/>
                  </a:lnTo>
                  <a:lnTo>
                    <a:pt x="4445" y="2111"/>
                  </a:lnTo>
                  <a:lnTo>
                    <a:pt x="4449" y="2253"/>
                  </a:lnTo>
                  <a:lnTo>
                    <a:pt x="4445" y="2395"/>
                  </a:lnTo>
                  <a:lnTo>
                    <a:pt x="4432" y="2535"/>
                  </a:lnTo>
                  <a:lnTo>
                    <a:pt x="4411" y="2673"/>
                  </a:lnTo>
                  <a:lnTo>
                    <a:pt x="4382" y="2807"/>
                  </a:lnTo>
                  <a:lnTo>
                    <a:pt x="4345" y="2938"/>
                  </a:lnTo>
                  <a:lnTo>
                    <a:pt x="4300" y="3066"/>
                  </a:lnTo>
                  <a:lnTo>
                    <a:pt x="4247" y="3190"/>
                  </a:lnTo>
                  <a:lnTo>
                    <a:pt x="4189" y="3311"/>
                  </a:lnTo>
                  <a:lnTo>
                    <a:pt x="4123" y="3427"/>
                  </a:lnTo>
                  <a:lnTo>
                    <a:pt x="4051" y="3540"/>
                  </a:lnTo>
                  <a:lnTo>
                    <a:pt x="3972" y="3647"/>
                  </a:lnTo>
                  <a:lnTo>
                    <a:pt x="3887" y="3748"/>
                  </a:lnTo>
                  <a:lnTo>
                    <a:pt x="3798" y="3845"/>
                  </a:lnTo>
                  <a:lnTo>
                    <a:pt x="3702" y="3937"/>
                  </a:lnTo>
                  <a:lnTo>
                    <a:pt x="3600" y="4022"/>
                  </a:lnTo>
                  <a:lnTo>
                    <a:pt x="3494" y="4102"/>
                  </a:lnTo>
                  <a:lnTo>
                    <a:pt x="3384" y="4175"/>
                  </a:lnTo>
                  <a:lnTo>
                    <a:pt x="3270" y="4241"/>
                  </a:lnTo>
                  <a:lnTo>
                    <a:pt x="3150" y="4301"/>
                  </a:lnTo>
                  <a:lnTo>
                    <a:pt x="3028" y="4354"/>
                  </a:lnTo>
                  <a:lnTo>
                    <a:pt x="2901" y="4399"/>
                  </a:lnTo>
                  <a:lnTo>
                    <a:pt x="2772" y="4437"/>
                  </a:lnTo>
                  <a:lnTo>
                    <a:pt x="2638" y="4467"/>
                  </a:lnTo>
                  <a:lnTo>
                    <a:pt x="2503" y="4488"/>
                  </a:lnTo>
                  <a:lnTo>
                    <a:pt x="2366" y="4501"/>
                  </a:lnTo>
                  <a:lnTo>
                    <a:pt x="2225" y="4506"/>
                  </a:lnTo>
                  <a:lnTo>
                    <a:pt x="2084" y="4501"/>
                  </a:lnTo>
                  <a:lnTo>
                    <a:pt x="1945" y="4488"/>
                  </a:lnTo>
                  <a:lnTo>
                    <a:pt x="1810" y="4467"/>
                  </a:lnTo>
                  <a:lnTo>
                    <a:pt x="1678" y="4437"/>
                  </a:lnTo>
                  <a:lnTo>
                    <a:pt x="1547" y="4399"/>
                  </a:lnTo>
                  <a:lnTo>
                    <a:pt x="1422" y="4354"/>
                  </a:lnTo>
                  <a:lnTo>
                    <a:pt x="1298" y="4301"/>
                  </a:lnTo>
                  <a:lnTo>
                    <a:pt x="1180" y="4241"/>
                  </a:lnTo>
                  <a:lnTo>
                    <a:pt x="1064" y="4175"/>
                  </a:lnTo>
                  <a:lnTo>
                    <a:pt x="954" y="4102"/>
                  </a:lnTo>
                  <a:lnTo>
                    <a:pt x="849" y="4022"/>
                  </a:lnTo>
                  <a:lnTo>
                    <a:pt x="748" y="3937"/>
                  </a:lnTo>
                  <a:lnTo>
                    <a:pt x="652" y="3845"/>
                  </a:lnTo>
                  <a:lnTo>
                    <a:pt x="562" y="3748"/>
                  </a:lnTo>
                  <a:lnTo>
                    <a:pt x="477" y="3647"/>
                  </a:lnTo>
                  <a:lnTo>
                    <a:pt x="399" y="3540"/>
                  </a:lnTo>
                  <a:lnTo>
                    <a:pt x="327" y="3427"/>
                  </a:lnTo>
                  <a:lnTo>
                    <a:pt x="261" y="3311"/>
                  </a:lnTo>
                  <a:lnTo>
                    <a:pt x="201" y="3190"/>
                  </a:lnTo>
                  <a:lnTo>
                    <a:pt x="150" y="3066"/>
                  </a:lnTo>
                  <a:lnTo>
                    <a:pt x="105" y="2938"/>
                  </a:lnTo>
                  <a:lnTo>
                    <a:pt x="68" y="2807"/>
                  </a:lnTo>
                  <a:lnTo>
                    <a:pt x="39" y="2673"/>
                  </a:lnTo>
                  <a:lnTo>
                    <a:pt x="18" y="2535"/>
                  </a:lnTo>
                  <a:lnTo>
                    <a:pt x="4" y="2395"/>
                  </a:lnTo>
                  <a:lnTo>
                    <a:pt x="0" y="2253"/>
                  </a:lnTo>
                  <a:lnTo>
                    <a:pt x="4" y="2111"/>
                  </a:lnTo>
                  <a:lnTo>
                    <a:pt x="18" y="1971"/>
                  </a:lnTo>
                  <a:lnTo>
                    <a:pt x="39" y="1833"/>
                  </a:lnTo>
                  <a:lnTo>
                    <a:pt x="68" y="1699"/>
                  </a:lnTo>
                  <a:lnTo>
                    <a:pt x="105" y="1568"/>
                  </a:lnTo>
                  <a:lnTo>
                    <a:pt x="150" y="1440"/>
                  </a:lnTo>
                  <a:lnTo>
                    <a:pt x="201" y="1316"/>
                  </a:lnTo>
                  <a:lnTo>
                    <a:pt x="261" y="1195"/>
                  </a:lnTo>
                  <a:lnTo>
                    <a:pt x="327" y="1079"/>
                  </a:lnTo>
                  <a:lnTo>
                    <a:pt x="399" y="967"/>
                  </a:lnTo>
                  <a:lnTo>
                    <a:pt x="477" y="860"/>
                  </a:lnTo>
                  <a:lnTo>
                    <a:pt x="562" y="758"/>
                  </a:lnTo>
                  <a:lnTo>
                    <a:pt x="652" y="661"/>
                  </a:lnTo>
                  <a:lnTo>
                    <a:pt x="748" y="569"/>
                  </a:lnTo>
                  <a:lnTo>
                    <a:pt x="849" y="485"/>
                  </a:lnTo>
                  <a:lnTo>
                    <a:pt x="954" y="404"/>
                  </a:lnTo>
                  <a:lnTo>
                    <a:pt x="1064" y="331"/>
                  </a:lnTo>
                  <a:lnTo>
                    <a:pt x="1180" y="265"/>
                  </a:lnTo>
                  <a:lnTo>
                    <a:pt x="1298" y="206"/>
                  </a:lnTo>
                  <a:lnTo>
                    <a:pt x="1422" y="152"/>
                  </a:lnTo>
                  <a:lnTo>
                    <a:pt x="1547" y="107"/>
                  </a:lnTo>
                  <a:lnTo>
                    <a:pt x="1678" y="69"/>
                  </a:lnTo>
                  <a:lnTo>
                    <a:pt x="1810" y="39"/>
                  </a:lnTo>
                  <a:lnTo>
                    <a:pt x="1945" y="18"/>
                  </a:lnTo>
                  <a:lnTo>
                    <a:pt x="2084" y="6"/>
                  </a:lnTo>
                  <a:lnTo>
                    <a:pt x="22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33"/>
            <p:cNvSpPr>
              <a:spLocks/>
            </p:cNvSpPr>
            <p:nvPr/>
          </p:nvSpPr>
          <p:spPr bwMode="auto">
            <a:xfrm>
              <a:off x="2444" y="2726"/>
              <a:ext cx="202" cy="189"/>
            </a:xfrm>
            <a:custGeom>
              <a:avLst/>
              <a:gdLst>
                <a:gd name="T0" fmla="*/ 202 w 404"/>
                <a:gd name="T1" fmla="*/ 0 h 377"/>
                <a:gd name="T2" fmla="*/ 241 w 404"/>
                <a:gd name="T3" fmla="*/ 2 h 377"/>
                <a:gd name="T4" fmla="*/ 277 w 404"/>
                <a:gd name="T5" fmla="*/ 11 h 377"/>
                <a:gd name="T6" fmla="*/ 308 w 404"/>
                <a:gd name="T7" fmla="*/ 25 h 377"/>
                <a:gd name="T8" fmla="*/ 336 w 404"/>
                <a:gd name="T9" fmla="*/ 43 h 377"/>
                <a:gd name="T10" fmla="*/ 360 w 404"/>
                <a:gd name="T11" fmla="*/ 66 h 377"/>
                <a:gd name="T12" fmla="*/ 378 w 404"/>
                <a:gd name="T13" fmla="*/ 93 h 377"/>
                <a:gd name="T14" fmla="*/ 392 w 404"/>
                <a:gd name="T15" fmla="*/ 122 h 377"/>
                <a:gd name="T16" fmla="*/ 400 w 404"/>
                <a:gd name="T17" fmla="*/ 155 h 377"/>
                <a:gd name="T18" fmla="*/ 404 w 404"/>
                <a:gd name="T19" fmla="*/ 188 h 377"/>
                <a:gd name="T20" fmla="*/ 400 w 404"/>
                <a:gd name="T21" fmla="*/ 222 h 377"/>
                <a:gd name="T22" fmla="*/ 392 w 404"/>
                <a:gd name="T23" fmla="*/ 255 h 377"/>
                <a:gd name="T24" fmla="*/ 379 w 404"/>
                <a:gd name="T25" fmla="*/ 284 h 377"/>
                <a:gd name="T26" fmla="*/ 360 w 404"/>
                <a:gd name="T27" fmla="*/ 311 h 377"/>
                <a:gd name="T28" fmla="*/ 336 w 404"/>
                <a:gd name="T29" fmla="*/ 334 h 377"/>
                <a:gd name="T30" fmla="*/ 308 w 404"/>
                <a:gd name="T31" fmla="*/ 352 h 377"/>
                <a:gd name="T32" fmla="*/ 276 w 404"/>
                <a:gd name="T33" fmla="*/ 366 h 377"/>
                <a:gd name="T34" fmla="*/ 240 w 404"/>
                <a:gd name="T35" fmla="*/ 374 h 377"/>
                <a:gd name="T36" fmla="*/ 201 w 404"/>
                <a:gd name="T37" fmla="*/ 377 h 377"/>
                <a:gd name="T38" fmla="*/ 198 w 404"/>
                <a:gd name="T39" fmla="*/ 377 h 377"/>
                <a:gd name="T40" fmla="*/ 159 w 404"/>
                <a:gd name="T41" fmla="*/ 374 h 377"/>
                <a:gd name="T42" fmla="*/ 124 w 404"/>
                <a:gd name="T43" fmla="*/ 366 h 377"/>
                <a:gd name="T44" fmla="*/ 94 w 404"/>
                <a:gd name="T45" fmla="*/ 352 h 377"/>
                <a:gd name="T46" fmla="*/ 66 w 404"/>
                <a:gd name="T47" fmla="*/ 334 h 377"/>
                <a:gd name="T48" fmla="*/ 44 w 404"/>
                <a:gd name="T49" fmla="*/ 311 h 377"/>
                <a:gd name="T50" fmla="*/ 24 w 404"/>
                <a:gd name="T51" fmla="*/ 284 h 377"/>
                <a:gd name="T52" fmla="*/ 12 w 404"/>
                <a:gd name="T53" fmla="*/ 255 h 377"/>
                <a:gd name="T54" fmla="*/ 3 w 404"/>
                <a:gd name="T55" fmla="*/ 222 h 377"/>
                <a:gd name="T56" fmla="*/ 0 w 404"/>
                <a:gd name="T57" fmla="*/ 188 h 377"/>
                <a:gd name="T58" fmla="*/ 3 w 404"/>
                <a:gd name="T59" fmla="*/ 155 h 377"/>
                <a:gd name="T60" fmla="*/ 12 w 404"/>
                <a:gd name="T61" fmla="*/ 122 h 377"/>
                <a:gd name="T62" fmla="*/ 26 w 404"/>
                <a:gd name="T63" fmla="*/ 93 h 377"/>
                <a:gd name="T64" fmla="*/ 44 w 404"/>
                <a:gd name="T65" fmla="*/ 66 h 377"/>
                <a:gd name="T66" fmla="*/ 67 w 404"/>
                <a:gd name="T67" fmla="*/ 43 h 377"/>
                <a:gd name="T68" fmla="*/ 95 w 404"/>
                <a:gd name="T69" fmla="*/ 25 h 377"/>
                <a:gd name="T70" fmla="*/ 127 w 404"/>
                <a:gd name="T71" fmla="*/ 11 h 377"/>
                <a:gd name="T72" fmla="*/ 163 w 404"/>
                <a:gd name="T73" fmla="*/ 2 h 377"/>
                <a:gd name="T74" fmla="*/ 202 w 404"/>
                <a:gd name="T7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4" h="377">
                  <a:moveTo>
                    <a:pt x="202" y="0"/>
                  </a:moveTo>
                  <a:lnTo>
                    <a:pt x="241" y="2"/>
                  </a:lnTo>
                  <a:lnTo>
                    <a:pt x="277" y="11"/>
                  </a:lnTo>
                  <a:lnTo>
                    <a:pt x="308" y="25"/>
                  </a:lnTo>
                  <a:lnTo>
                    <a:pt x="336" y="43"/>
                  </a:lnTo>
                  <a:lnTo>
                    <a:pt x="360" y="66"/>
                  </a:lnTo>
                  <a:lnTo>
                    <a:pt x="378" y="93"/>
                  </a:lnTo>
                  <a:lnTo>
                    <a:pt x="392" y="122"/>
                  </a:lnTo>
                  <a:lnTo>
                    <a:pt x="400" y="155"/>
                  </a:lnTo>
                  <a:lnTo>
                    <a:pt x="404" y="188"/>
                  </a:lnTo>
                  <a:lnTo>
                    <a:pt x="400" y="222"/>
                  </a:lnTo>
                  <a:lnTo>
                    <a:pt x="392" y="255"/>
                  </a:lnTo>
                  <a:lnTo>
                    <a:pt x="379" y="284"/>
                  </a:lnTo>
                  <a:lnTo>
                    <a:pt x="360" y="311"/>
                  </a:lnTo>
                  <a:lnTo>
                    <a:pt x="336" y="334"/>
                  </a:lnTo>
                  <a:lnTo>
                    <a:pt x="308" y="352"/>
                  </a:lnTo>
                  <a:lnTo>
                    <a:pt x="276" y="366"/>
                  </a:lnTo>
                  <a:lnTo>
                    <a:pt x="240" y="374"/>
                  </a:lnTo>
                  <a:lnTo>
                    <a:pt x="201" y="377"/>
                  </a:lnTo>
                  <a:lnTo>
                    <a:pt x="198" y="377"/>
                  </a:lnTo>
                  <a:lnTo>
                    <a:pt x="159" y="374"/>
                  </a:lnTo>
                  <a:lnTo>
                    <a:pt x="124" y="366"/>
                  </a:lnTo>
                  <a:lnTo>
                    <a:pt x="94" y="352"/>
                  </a:lnTo>
                  <a:lnTo>
                    <a:pt x="66" y="334"/>
                  </a:lnTo>
                  <a:lnTo>
                    <a:pt x="44" y="311"/>
                  </a:lnTo>
                  <a:lnTo>
                    <a:pt x="24" y="284"/>
                  </a:lnTo>
                  <a:lnTo>
                    <a:pt x="12" y="255"/>
                  </a:lnTo>
                  <a:lnTo>
                    <a:pt x="3" y="222"/>
                  </a:lnTo>
                  <a:lnTo>
                    <a:pt x="0" y="188"/>
                  </a:lnTo>
                  <a:lnTo>
                    <a:pt x="3" y="155"/>
                  </a:lnTo>
                  <a:lnTo>
                    <a:pt x="12" y="122"/>
                  </a:lnTo>
                  <a:lnTo>
                    <a:pt x="26" y="93"/>
                  </a:lnTo>
                  <a:lnTo>
                    <a:pt x="44" y="66"/>
                  </a:lnTo>
                  <a:lnTo>
                    <a:pt x="67" y="43"/>
                  </a:lnTo>
                  <a:lnTo>
                    <a:pt x="95" y="25"/>
                  </a:lnTo>
                  <a:lnTo>
                    <a:pt x="127" y="11"/>
                  </a:lnTo>
                  <a:lnTo>
                    <a:pt x="163" y="2"/>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4780226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TotalTime>
  <Words>853</Words>
  <Application>Microsoft Office PowerPoint</Application>
  <PresentationFormat>A4 Paper (210x297 mm)</PresentationFormat>
  <Paragraphs>119</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Calibri</vt:lpstr>
      <vt:lpstr>Calibri Light</vt:lpstr>
      <vt:lpstr>Century Gothic</vt:lpstr>
      <vt:lpstr>Franklin Gothic Heavy</vt:lpstr>
      <vt:lpstr>Mangal</vt:lpstr>
      <vt:lpstr>Microsoft Sans Serif</vt:lpstr>
      <vt:lpstr>Tahoma</vt:lpstr>
      <vt:lpstr>Times New Roman</vt:lpstr>
      <vt:lpstr>Office Theme</vt:lpstr>
      <vt:lpstr>PowerPoint Presentation</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Ram</dc:creator>
  <cp:lastModifiedBy>Prateek Kapoor</cp:lastModifiedBy>
  <cp:revision>19</cp:revision>
  <dcterms:created xsi:type="dcterms:W3CDTF">2018-08-01T17:20:56Z</dcterms:created>
  <dcterms:modified xsi:type="dcterms:W3CDTF">2018-08-09T11:54:30Z</dcterms:modified>
</cp:coreProperties>
</file>